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80a1cd0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780a1cd0f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82e9ddd98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82e9ddd98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82e9ddd98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82e9ddd98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82e9ddd98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82e9ddd98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82e9ddd98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82e9ddd98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82e9ddd98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82e9ddd98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82e9ddd98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82e9ddd98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82e9ddd98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82e9ddd98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82e9ddd98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82e9ddd98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82e9ddd98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82e9ddd98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2e9ddd98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82e9ddd98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793fff4c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793fff4c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82e9ddd98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82e9ddd98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793fff4cf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793fff4cf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793fff4cf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793fff4cf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793fff4cf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793fff4cf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793fff4cf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793fff4cf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793fff4cf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793fff4cf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793fff4cf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793fff4cf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793fff4cf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793fff4cf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793fff4cf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793fff4cf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82e9ddd98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82e9ddd98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82e9ddd98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82e9ddd98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82e9ddd98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82e9ddd98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82e9ddd98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82e9ddd98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82e9ddd98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82e9ddd98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82e9ddd98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82e9ddd98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 Id="rId4" Type="http://schemas.openxmlformats.org/officeDocument/2006/relationships/hyperlink" Target="http://richard.socia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jp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31255" l="0" r="0" t="31255"/>
          <a:stretch/>
        </p:blipFill>
        <p:spPr>
          <a:xfrm>
            <a:off x="0" y="0"/>
            <a:ext cx="9143999" cy="5143501"/>
          </a:xfrm>
          <a:prstGeom prst="rect">
            <a:avLst/>
          </a:prstGeom>
          <a:noFill/>
          <a:ln>
            <a:noFill/>
          </a:ln>
        </p:spPr>
      </p:pic>
      <p:sp>
        <p:nvSpPr>
          <p:cNvPr id="55" name="Google Shape;55;p13"/>
          <p:cNvSpPr/>
          <p:nvPr/>
        </p:nvSpPr>
        <p:spPr>
          <a:xfrm>
            <a:off x="4676825" y="943525"/>
            <a:ext cx="4212600" cy="1942800"/>
          </a:xfrm>
          <a:prstGeom prst="snip2DiagRect">
            <a:avLst>
              <a:gd fmla="val 0" name="adj1"/>
              <a:gd fmla="val 16667" name="adj2"/>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56" name="Google Shape;56;p13"/>
          <p:cNvSpPr txBox="1"/>
          <p:nvPr>
            <p:ph type="ctrTitle"/>
          </p:nvPr>
        </p:nvSpPr>
        <p:spPr>
          <a:xfrm>
            <a:off x="4371575" y="1480400"/>
            <a:ext cx="4460700" cy="13170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990"/>
              <a:buFont typeface="Arial"/>
              <a:buNone/>
            </a:pPr>
            <a:r>
              <a:t/>
            </a:r>
            <a:endParaRPr sz="2700"/>
          </a:p>
          <a:p>
            <a:pPr indent="0" lvl="0" marL="0" rtl="0" algn="r">
              <a:spcBef>
                <a:spcPts val="0"/>
              </a:spcBef>
              <a:spcAft>
                <a:spcPts val="0"/>
              </a:spcAft>
              <a:buClr>
                <a:schemeClr val="dk1"/>
              </a:buClr>
              <a:buSzPts val="990"/>
              <a:buFont typeface="Arial"/>
              <a:buNone/>
            </a:pPr>
            <a:r>
              <a:rPr lang="en" sz="2700"/>
              <a:t>Lūdente linguā</a:t>
            </a:r>
            <a:endParaRPr sz="2700"/>
          </a:p>
          <a:p>
            <a:pPr indent="0" lvl="0" marL="0" rtl="0" algn="r">
              <a:spcBef>
                <a:spcPts val="0"/>
              </a:spcBef>
              <a:spcAft>
                <a:spcPts val="0"/>
              </a:spcAft>
              <a:buSzPts val="990"/>
              <a:buNone/>
            </a:pPr>
            <a:r>
              <a:rPr lang="en" sz="2700"/>
              <a:t>Language Use and Performance in Zoological Nomenclature</a:t>
            </a:r>
            <a:endParaRPr sz="2700"/>
          </a:p>
        </p:txBody>
      </p:sp>
      <p:sp>
        <p:nvSpPr>
          <p:cNvPr id="57" name="Google Shape;57;p13"/>
          <p:cNvSpPr/>
          <p:nvPr/>
        </p:nvSpPr>
        <p:spPr>
          <a:xfrm>
            <a:off x="53425" y="4461100"/>
            <a:ext cx="3181200" cy="400500"/>
          </a:xfrm>
          <a:prstGeom prst="snip2DiagRect">
            <a:avLst>
              <a:gd fmla="val 0" name="adj1"/>
              <a:gd fmla="val 16667" name="adj2"/>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txBox="1"/>
          <p:nvPr/>
        </p:nvSpPr>
        <p:spPr>
          <a:xfrm>
            <a:off x="106175" y="4461100"/>
            <a:ext cx="42654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Richard Littauer - </a:t>
            </a:r>
            <a:r>
              <a:rPr lang="en" u="sng">
                <a:solidFill>
                  <a:srgbClr val="0097A7"/>
                </a:solidFill>
                <a:hlinkClick r:id="rId4">
                  <a:extLst>
                    <a:ext uri="{A12FA001-AC4F-418D-AE19-62706E023703}">
                      <ahyp:hlinkClr val="tx"/>
                    </a:ext>
                  </a:extLst>
                </a:hlinkClick>
              </a:rPr>
              <a:t>http://richard.social</a:t>
            </a:r>
            <a:endParaRPr>
              <a:solidFill>
                <a:srgbClr val="FFFFFF"/>
              </a:solidFill>
            </a:endParaRPr>
          </a:p>
        </p:txBody>
      </p:sp>
      <p:sp>
        <p:nvSpPr>
          <p:cNvPr id="59" name="Google Shape;59;p13"/>
          <p:cNvSpPr txBox="1"/>
          <p:nvPr/>
        </p:nvSpPr>
        <p:spPr>
          <a:xfrm>
            <a:off x="6035100" y="4861550"/>
            <a:ext cx="3108900" cy="28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Rimu https://www.inaturalist.org/observations/198921399</a:t>
            </a:r>
            <a:endParaRPr sz="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Names don't have to be Latin names.</a:t>
            </a:r>
            <a:endParaRPr>
              <a:solidFill>
                <a:schemeClr val="dk1"/>
              </a:solidFill>
            </a:endParaRPr>
          </a:p>
          <a:p>
            <a:pPr indent="0" lvl="0" marL="0" rtl="0" algn="l">
              <a:spcBef>
                <a:spcPts val="1200"/>
              </a:spcBef>
              <a:spcAft>
                <a:spcPts val="0"/>
              </a:spcAft>
              <a:buNone/>
            </a:pPr>
            <a:r>
              <a:rPr lang="en">
                <a:solidFill>
                  <a:schemeClr val="dk1"/>
                </a:solidFill>
              </a:rPr>
              <a:t>Cf. </a:t>
            </a:r>
            <a:r>
              <a:rPr i="1" lang="en">
                <a:solidFill>
                  <a:schemeClr val="dk1"/>
                </a:solidFill>
              </a:rPr>
              <a:t>Manu antiquus</a:t>
            </a:r>
            <a:r>
              <a:rPr lang="en">
                <a:solidFill>
                  <a:schemeClr val="dk1"/>
                </a:solidFill>
              </a:rPr>
              <a:t> Marples, 1946, or </a:t>
            </a:r>
            <a:r>
              <a:rPr i="1" lang="en">
                <a:solidFill>
                  <a:schemeClr val="dk1"/>
                </a:solidFill>
              </a:rPr>
              <a:t>Corvus corax</a:t>
            </a:r>
            <a:r>
              <a:rPr lang="en">
                <a:solidFill>
                  <a:schemeClr val="dk1"/>
                </a:solidFill>
              </a:rPr>
              <a:t> Linnaeus, 1738</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37" name="Google Shape;137;p22"/>
          <p:cNvSpPr/>
          <p:nvPr/>
        </p:nvSpPr>
        <p:spPr>
          <a:xfrm>
            <a:off x="216463" y="327450"/>
            <a:ext cx="54399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38" name="Google Shape;138;p22"/>
          <p:cNvSpPr txBox="1"/>
          <p:nvPr/>
        </p:nvSpPr>
        <p:spPr>
          <a:xfrm>
            <a:off x="6464400" y="4872600"/>
            <a:ext cx="23679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Sebastian Doak https://www.inaturalist.org/photos/107051293</a:t>
            </a:r>
            <a:endParaRPr sz="600">
              <a:solidFill>
                <a:schemeClr val="lt1"/>
              </a:solidFill>
            </a:endParaRPr>
          </a:p>
        </p:txBody>
      </p:sp>
      <p:sp>
        <p:nvSpPr>
          <p:cNvPr id="139" name="Google Shape;139;p22"/>
          <p:cNvSpPr txBox="1"/>
          <p:nvPr>
            <p:ph type="title"/>
          </p:nvPr>
        </p:nvSpPr>
        <p:spPr>
          <a:xfrm>
            <a:off x="241688"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11.3 Derivation</a:t>
            </a:r>
            <a:endParaRPr>
              <a:solidFill>
                <a:schemeClr val="lt1"/>
              </a:solidFill>
            </a:endParaRPr>
          </a:p>
        </p:txBody>
      </p:sp>
      <p:sp>
        <p:nvSpPr>
          <p:cNvPr id="140" name="Google Shape;140;p22"/>
          <p:cNvSpPr txBox="1"/>
          <p:nvPr/>
        </p:nvSpPr>
        <p:spPr>
          <a:xfrm>
            <a:off x="0" y="4872600"/>
            <a:ext cx="4453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Systema Naturæ https://www.biodiversitylibrary.org/page/727037</a:t>
            </a:r>
            <a:endParaRPr sz="600">
              <a:solidFill>
                <a:schemeClr val="dk1"/>
              </a:solidFill>
            </a:endParaRPr>
          </a:p>
        </p:txBody>
      </p:sp>
      <p:pic>
        <p:nvPicPr>
          <p:cNvPr id="141" name="Google Shape;141;p22" title="Screenshot 2025-08-28 at 20.39.29.png"/>
          <p:cNvPicPr preferRelativeResize="0"/>
          <p:nvPr/>
        </p:nvPicPr>
        <p:blipFill>
          <a:blip r:embed="rId3">
            <a:alphaModFix/>
          </a:blip>
          <a:stretch>
            <a:fillRect/>
          </a:stretch>
        </p:blipFill>
        <p:spPr>
          <a:xfrm>
            <a:off x="2845837" y="2571750"/>
            <a:ext cx="6298164"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Can be: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an adjective in the nominative singular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noun in the nominative singular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noun in the genitive case, or:</a:t>
            </a:r>
            <a:endParaRPr>
              <a:solidFill>
                <a:schemeClr val="dk1"/>
              </a:solidFill>
            </a:endParaRPr>
          </a:p>
          <a:p>
            <a:pPr indent="0" lvl="0" marL="0" rtl="0" algn="l">
              <a:spcBef>
                <a:spcPts val="1200"/>
              </a:spcBef>
              <a:spcAft>
                <a:spcPts val="1200"/>
              </a:spcAft>
              <a:buNone/>
            </a:pPr>
            <a:r>
              <a:rPr lang="en">
                <a:solidFill>
                  <a:schemeClr val="dk1"/>
                </a:solidFill>
              </a:rPr>
              <a:t>"11.9.1.4. an adjective used as a substantive in the genitive case and derived from the specific name of an organism with which the animal in question is associated (as in </a:t>
            </a:r>
            <a:r>
              <a:rPr i="1" lang="en">
                <a:solidFill>
                  <a:schemeClr val="dk1"/>
                </a:solidFill>
              </a:rPr>
              <a:t>Lernaeocera lusci</a:t>
            </a:r>
            <a:r>
              <a:rPr lang="en">
                <a:solidFill>
                  <a:schemeClr val="dk1"/>
                </a:solidFill>
              </a:rPr>
              <a:t>, a copepod parasitic on </a:t>
            </a:r>
            <a:r>
              <a:rPr i="1" lang="en">
                <a:solidFill>
                  <a:schemeClr val="dk1"/>
                </a:solidFill>
              </a:rPr>
              <a:t>Trisopterus luscus</a:t>
            </a:r>
            <a:r>
              <a:rPr lang="en">
                <a:solidFill>
                  <a:schemeClr val="dk1"/>
                </a:solidFill>
              </a:rPr>
              <a:t>)."</a:t>
            </a:r>
            <a:endParaRPr>
              <a:solidFill>
                <a:schemeClr val="dk1"/>
              </a:solidFill>
            </a:endParaRPr>
          </a:p>
        </p:txBody>
      </p:sp>
      <p:sp>
        <p:nvSpPr>
          <p:cNvPr id="147" name="Google Shape;147;p23"/>
          <p:cNvSpPr/>
          <p:nvPr/>
        </p:nvSpPr>
        <p:spPr>
          <a:xfrm>
            <a:off x="216463" y="327450"/>
            <a:ext cx="54399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48" name="Google Shape;148;p23"/>
          <p:cNvSpPr txBox="1"/>
          <p:nvPr/>
        </p:nvSpPr>
        <p:spPr>
          <a:xfrm>
            <a:off x="6464400" y="4872600"/>
            <a:ext cx="23679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Sebastian Doak https://www.inaturalist.org/photos/107051293</a:t>
            </a:r>
            <a:endParaRPr sz="600">
              <a:solidFill>
                <a:schemeClr val="lt1"/>
              </a:solidFill>
            </a:endParaRPr>
          </a:p>
        </p:txBody>
      </p:sp>
      <p:sp>
        <p:nvSpPr>
          <p:cNvPr id="149" name="Google Shape;149;p23"/>
          <p:cNvSpPr txBox="1"/>
          <p:nvPr>
            <p:ph type="title"/>
          </p:nvPr>
        </p:nvSpPr>
        <p:spPr>
          <a:xfrm>
            <a:off x="241688"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11.9 Species names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50" name="Google Shape;150;p23"/>
          <p:cNvSpPr txBox="1"/>
          <p:nvPr/>
        </p:nvSpPr>
        <p:spPr>
          <a:xfrm>
            <a:off x="-15700" y="4791300"/>
            <a:ext cx="9035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Bassett-Smith, P.W. (1896). Notes on the parasitic Copepoda of fish obtained at Plymouth, with descriptions of new species. Annals and Magazine of Natural History (6)18:8-16, pls. 3-6. (vii-1896) https://www.marinespecies.org/aphia.php?p=sourcedetails&amp;id=71842</a:t>
            </a:r>
            <a:endParaRPr sz="600">
              <a:solidFill>
                <a:schemeClr val="dk1"/>
              </a:solidFill>
            </a:endParaRPr>
          </a:p>
        </p:txBody>
      </p:sp>
      <p:pic>
        <p:nvPicPr>
          <p:cNvPr id="151" name="Google Shape;151;p23" title="Screenshot 2025-05-31 at 22.50.30.png"/>
          <p:cNvPicPr preferRelativeResize="0"/>
          <p:nvPr/>
        </p:nvPicPr>
        <p:blipFill>
          <a:blip r:embed="rId3">
            <a:alphaModFix/>
          </a:blip>
          <a:stretch>
            <a:fillRect/>
          </a:stretch>
        </p:blipFill>
        <p:spPr>
          <a:xfrm>
            <a:off x="5889597" y="0"/>
            <a:ext cx="3254403" cy="2136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p:nvPr/>
        </p:nvSpPr>
        <p:spPr>
          <a:xfrm>
            <a:off x="216463" y="327450"/>
            <a:ext cx="54399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7" name="Google Shape;157;p24"/>
          <p:cNvSpPr txBox="1"/>
          <p:nvPr/>
        </p:nvSpPr>
        <p:spPr>
          <a:xfrm>
            <a:off x="6464400" y="4872600"/>
            <a:ext cx="23679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Sebastian Doak https://www.inaturalist.org/photos/107051293</a:t>
            </a:r>
            <a:endParaRPr sz="600">
              <a:solidFill>
                <a:schemeClr val="lt1"/>
              </a:solidFill>
            </a:endParaRPr>
          </a:p>
        </p:txBody>
      </p:sp>
      <p:sp>
        <p:nvSpPr>
          <p:cNvPr id="158" name="Google Shape;158;p24"/>
          <p:cNvSpPr txBox="1"/>
          <p:nvPr>
            <p:ph type="title"/>
          </p:nvPr>
        </p:nvSpPr>
        <p:spPr>
          <a:xfrm>
            <a:off x="241688"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23 Principle of priority</a:t>
            </a:r>
            <a:endParaRPr>
              <a:solidFill>
                <a:schemeClr val="lt1"/>
              </a:solidFill>
            </a:endParaRPr>
          </a:p>
          <a:p>
            <a:pPr indent="0" lvl="0" marL="0" rtl="0" algn="l">
              <a:spcBef>
                <a:spcPts val="0"/>
              </a:spcBef>
              <a:spcAft>
                <a:spcPts val="0"/>
              </a:spcAft>
              <a:buClr>
                <a:schemeClr val="dk1"/>
              </a:buClr>
              <a:buSzPct val="39285"/>
              <a:buFont typeface="Arial"/>
              <a:buNone/>
            </a:pPr>
            <a:r>
              <a:t/>
            </a:r>
            <a:endParaRPr>
              <a:solidFill>
                <a:schemeClr val="lt1"/>
              </a:solidFill>
            </a:endParaRPr>
          </a:p>
          <a:p>
            <a:pPr indent="0" lvl="0" marL="0" rtl="0" algn="l">
              <a:spcBef>
                <a:spcPts val="0"/>
              </a:spcBef>
              <a:spcAft>
                <a:spcPts val="0"/>
              </a:spcAft>
              <a:buClr>
                <a:schemeClr val="dk1"/>
              </a:buClr>
              <a:buSzPct val="39285"/>
              <a:buFont typeface="Arial"/>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59" name="Google Shape;159;p24" title="Screenshot 2025-05-31 at 22.53.14.png"/>
          <p:cNvPicPr preferRelativeResize="0"/>
          <p:nvPr/>
        </p:nvPicPr>
        <p:blipFill>
          <a:blip r:embed="rId3">
            <a:alphaModFix/>
          </a:blip>
          <a:stretch>
            <a:fillRect/>
          </a:stretch>
        </p:blipFill>
        <p:spPr>
          <a:xfrm>
            <a:off x="0" y="3200288"/>
            <a:ext cx="9144002" cy="1943224"/>
          </a:xfrm>
          <a:prstGeom prst="rect">
            <a:avLst/>
          </a:prstGeom>
          <a:noFill/>
          <a:ln>
            <a:noFill/>
          </a:ln>
        </p:spPr>
      </p:pic>
      <p:pic>
        <p:nvPicPr>
          <p:cNvPr id="160" name="Google Shape;160;p24"/>
          <p:cNvPicPr preferRelativeResize="0"/>
          <p:nvPr/>
        </p:nvPicPr>
        <p:blipFill>
          <a:blip r:embed="rId4">
            <a:alphaModFix/>
          </a:blip>
          <a:stretch>
            <a:fillRect/>
          </a:stretch>
        </p:blipFill>
        <p:spPr>
          <a:xfrm>
            <a:off x="6085775" y="357347"/>
            <a:ext cx="2178125" cy="2867850"/>
          </a:xfrm>
          <a:prstGeom prst="rect">
            <a:avLst/>
          </a:prstGeom>
          <a:noFill/>
          <a:ln>
            <a:noFill/>
          </a:ln>
        </p:spPr>
      </p:pic>
      <p:sp>
        <p:nvSpPr>
          <p:cNvPr id="161" name="Google Shape;161;p24"/>
          <p:cNvSpPr txBox="1"/>
          <p:nvPr/>
        </p:nvSpPr>
        <p:spPr>
          <a:xfrm>
            <a:off x="6085775" y="2954300"/>
            <a:ext cx="4453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Gould, public domain</a:t>
            </a:r>
            <a:endParaRPr sz="600">
              <a:solidFill>
                <a:schemeClr val="dk1"/>
              </a:solidFill>
            </a:endParaRPr>
          </a:p>
        </p:txBody>
      </p:sp>
      <p:sp>
        <p:nvSpPr>
          <p:cNvPr id="162" name="Google Shape;16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First means first.</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Many names – Bruce &amp; McAllan (1990)</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Calidris melanotos</a:t>
            </a:r>
            <a:r>
              <a:rPr lang="en">
                <a:solidFill>
                  <a:schemeClr val="dk1"/>
                </a:solidFill>
              </a:rPr>
              <a:t> v. </a:t>
            </a:r>
            <a:r>
              <a:rPr i="1" lang="en">
                <a:solidFill>
                  <a:schemeClr val="dk1"/>
                </a:solidFill>
              </a:rPr>
              <a:t>maculata</a:t>
            </a:r>
            <a:r>
              <a:rPr lang="en">
                <a:solidFill>
                  <a:schemeClr val="dk1"/>
                </a:solidFill>
              </a:rPr>
              <a:t> Vieillot, 1819 – Wetmore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By me:</a:t>
            </a:r>
            <a:endParaRPr>
              <a:solidFill>
                <a:schemeClr val="dk1"/>
              </a:solidFill>
            </a:endParaRPr>
          </a:p>
          <a:p>
            <a:pPr indent="-342900" lvl="0" marL="457200" rtl="0" algn="l">
              <a:spcBef>
                <a:spcPts val="1200"/>
              </a:spcBef>
              <a:spcAft>
                <a:spcPts val="0"/>
              </a:spcAft>
              <a:buClr>
                <a:schemeClr val="dk1"/>
              </a:buClr>
              <a:buSzPts val="1800"/>
              <a:buChar char="-"/>
            </a:pPr>
            <a:r>
              <a:rPr i="1" lang="en">
                <a:solidFill>
                  <a:schemeClr val="dk1"/>
                </a:solidFill>
              </a:rPr>
              <a:t>Larus dominicanus antipodum</a:t>
            </a:r>
            <a:r>
              <a:rPr lang="en">
                <a:solidFill>
                  <a:schemeClr val="dk1"/>
                </a:solidFill>
              </a:rPr>
              <a:t> v. </a:t>
            </a:r>
            <a:r>
              <a:rPr i="1" lang="en">
                <a:solidFill>
                  <a:schemeClr val="dk1"/>
                </a:solidFill>
              </a:rPr>
              <a:t>antipodus</a:t>
            </a:r>
            <a:r>
              <a:rPr lang="en">
                <a:solidFill>
                  <a:schemeClr val="dk1"/>
                </a:solidFill>
              </a:rPr>
              <a:t> Bruch, 1853</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Branta</a:t>
            </a:r>
            <a:r>
              <a:rPr lang="en">
                <a:solidFill>
                  <a:schemeClr val="dk1"/>
                </a:solidFill>
              </a:rPr>
              <a:t> v. </a:t>
            </a:r>
            <a:r>
              <a:rPr i="1" lang="en">
                <a:solidFill>
                  <a:schemeClr val="dk1"/>
                </a:solidFill>
              </a:rPr>
              <a:t>Brandae</a:t>
            </a:r>
            <a:r>
              <a:rPr lang="en">
                <a:solidFill>
                  <a:schemeClr val="dk1"/>
                </a:solidFill>
              </a:rPr>
              <a:t> Scopoli, 1769</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Mohoua, Mohouas, Mohoua-houa</a:t>
            </a:r>
            <a:r>
              <a:rPr lang="en">
                <a:solidFill>
                  <a:schemeClr val="dk1"/>
                </a:solidFill>
              </a:rPr>
              <a:t> Lesson, 183x? </a:t>
            </a:r>
            <a:endParaRPr>
              <a:solidFill>
                <a:schemeClr val="dk1"/>
              </a:solidFill>
            </a:endParaRPr>
          </a:p>
        </p:txBody>
      </p:sp>
      <p:sp>
        <p:nvSpPr>
          <p:cNvPr id="168" name="Google Shape;168;p25"/>
          <p:cNvSpPr/>
          <p:nvPr/>
        </p:nvSpPr>
        <p:spPr>
          <a:xfrm>
            <a:off x="216463" y="327450"/>
            <a:ext cx="54399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9" name="Google Shape;169;p25"/>
          <p:cNvSpPr txBox="1"/>
          <p:nvPr/>
        </p:nvSpPr>
        <p:spPr>
          <a:xfrm>
            <a:off x="6464400" y="4872600"/>
            <a:ext cx="23679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Sebastian Doak https://www.inaturalist.org/photos/107051293</a:t>
            </a:r>
            <a:endParaRPr sz="600">
              <a:solidFill>
                <a:schemeClr val="lt1"/>
              </a:solidFill>
            </a:endParaRPr>
          </a:p>
        </p:txBody>
      </p:sp>
      <p:sp>
        <p:nvSpPr>
          <p:cNvPr id="170" name="Google Shape;170;p25"/>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24 First Reviser</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title="Screenshot 2025-05-31 at 14.27.26.png"/>
          <p:cNvPicPr preferRelativeResize="0"/>
          <p:nvPr/>
        </p:nvPicPr>
        <p:blipFill>
          <a:blip r:embed="rId3">
            <a:alphaModFix/>
          </a:blip>
          <a:stretch>
            <a:fillRect/>
          </a:stretch>
        </p:blipFill>
        <p:spPr>
          <a:xfrm>
            <a:off x="0" y="0"/>
            <a:ext cx="4278168" cy="5143501"/>
          </a:xfrm>
          <a:prstGeom prst="rect">
            <a:avLst/>
          </a:prstGeom>
          <a:noFill/>
          <a:ln>
            <a:noFill/>
          </a:ln>
        </p:spPr>
      </p:pic>
      <p:pic>
        <p:nvPicPr>
          <p:cNvPr id="176" name="Google Shape;176;p26" title="Screenshot 2025-05-31 at 14.27.36.png"/>
          <p:cNvPicPr preferRelativeResize="0"/>
          <p:nvPr/>
        </p:nvPicPr>
        <p:blipFill>
          <a:blip r:embed="rId4">
            <a:alphaModFix/>
          </a:blip>
          <a:stretch>
            <a:fillRect/>
          </a:stretch>
        </p:blipFill>
        <p:spPr>
          <a:xfrm>
            <a:off x="4420675" y="3073001"/>
            <a:ext cx="4723325" cy="2070499"/>
          </a:xfrm>
          <a:prstGeom prst="rect">
            <a:avLst/>
          </a:prstGeom>
          <a:noFill/>
          <a:ln>
            <a:noFill/>
          </a:ln>
        </p:spPr>
      </p:pic>
      <p:pic>
        <p:nvPicPr>
          <p:cNvPr id="177" name="Google Shape;177;p26" title="Screenshot 2025-05-31 at 14.32.18.png"/>
          <p:cNvPicPr preferRelativeResize="0"/>
          <p:nvPr/>
        </p:nvPicPr>
        <p:blipFill>
          <a:blip r:embed="rId5">
            <a:alphaModFix/>
          </a:blip>
          <a:stretch>
            <a:fillRect/>
          </a:stretch>
        </p:blipFill>
        <p:spPr>
          <a:xfrm>
            <a:off x="4420675" y="0"/>
            <a:ext cx="4723324" cy="2544476"/>
          </a:xfrm>
          <a:prstGeom prst="rect">
            <a:avLst/>
          </a:prstGeom>
          <a:noFill/>
          <a:ln>
            <a:noFill/>
          </a:ln>
        </p:spPr>
      </p:pic>
      <p:sp>
        <p:nvSpPr>
          <p:cNvPr id="178" name="Google Shape;178;p26"/>
          <p:cNvSpPr txBox="1"/>
          <p:nvPr/>
        </p:nvSpPr>
        <p:spPr>
          <a:xfrm>
            <a:off x="7042200" y="4872475"/>
            <a:ext cx="2101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Lesson 1837 (?): Oeuvres completes de Buffon, 9 p. 139</a:t>
            </a:r>
            <a:endParaRPr sz="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7" title="Screenshot 2025-05-31 at 23.14.19.png"/>
          <p:cNvPicPr preferRelativeResize="0"/>
          <p:nvPr/>
        </p:nvPicPr>
        <p:blipFill rotWithShape="1">
          <a:blip r:embed="rId3">
            <a:alphaModFix/>
          </a:blip>
          <a:srcRect b="0" l="6278" r="4919" t="0"/>
          <a:stretch/>
        </p:blipFill>
        <p:spPr>
          <a:xfrm>
            <a:off x="0" y="0"/>
            <a:ext cx="9144003" cy="5143501"/>
          </a:xfrm>
          <a:prstGeom prst="rect">
            <a:avLst/>
          </a:prstGeom>
          <a:noFill/>
          <a:ln>
            <a:noFill/>
          </a:ln>
        </p:spPr>
      </p:pic>
      <p:sp>
        <p:nvSpPr>
          <p:cNvPr id="184" name="Google Shape;184;p27"/>
          <p:cNvSpPr/>
          <p:nvPr/>
        </p:nvSpPr>
        <p:spPr>
          <a:xfrm>
            <a:off x="216475" y="327450"/>
            <a:ext cx="58854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5" name="Google Shape;185;p27"/>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26. Assumption of Greek or Latin</a:t>
            </a:r>
            <a:endParaRPr>
              <a:solidFill>
                <a:schemeClr val="lt1"/>
              </a:solidFill>
            </a:endParaRPr>
          </a:p>
        </p:txBody>
      </p:sp>
      <p:sp>
        <p:nvSpPr>
          <p:cNvPr id="186" name="Google Shape;186;p27"/>
          <p:cNvSpPr txBox="1"/>
          <p:nvPr>
            <p:ph idx="1" type="body"/>
          </p:nvPr>
        </p:nvSpPr>
        <p:spPr>
          <a:xfrm>
            <a:off x="311700" y="2875500"/>
            <a:ext cx="8520600" cy="199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Badly transliterated:</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Athene, Gerygone, Eudynamys, Aegotheles, Gymnorhina</a:t>
            </a:r>
            <a:endParaRPr>
              <a:solidFill>
                <a:schemeClr val="dk1"/>
              </a:solidFill>
            </a:endParaRPr>
          </a:p>
          <a:p>
            <a:pPr indent="0" lvl="0" marL="0" rtl="0" algn="l">
              <a:spcBef>
                <a:spcPts val="1200"/>
              </a:spcBef>
              <a:spcAft>
                <a:spcPts val="0"/>
              </a:spcAft>
              <a:buNone/>
            </a:pPr>
            <a:r>
              <a:rPr lang="en">
                <a:solidFill>
                  <a:schemeClr val="dk1"/>
                </a:solidFill>
              </a:rPr>
              <a:t>Latin or Greek?</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Ptilinopus, Hirundapus, Apus, Haematopus, Phalaropus, Lagopus</a:t>
            </a:r>
            <a:endParaRPr>
              <a:solidFill>
                <a:schemeClr val="dk1"/>
              </a:solidFill>
            </a:endParaRPr>
          </a:p>
        </p:txBody>
      </p:sp>
      <p:sp>
        <p:nvSpPr>
          <p:cNvPr id="187" name="Google Shape;187;p27"/>
          <p:cNvSpPr txBox="1"/>
          <p:nvPr/>
        </p:nvSpPr>
        <p:spPr>
          <a:xfrm>
            <a:off x="6464400" y="4872600"/>
            <a:ext cx="23679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Sebastian Doak https://www.inaturalist.org/photos/107051293</a:t>
            </a:r>
            <a:endParaRPr sz="600">
              <a:solidFill>
                <a:schemeClr val="lt1"/>
              </a:solidFill>
            </a:endParaRPr>
          </a:p>
        </p:txBody>
      </p:sp>
      <p:sp>
        <p:nvSpPr>
          <p:cNvPr id="188" name="Google Shape;188;p27"/>
          <p:cNvSpPr txBox="1"/>
          <p:nvPr/>
        </p:nvSpPr>
        <p:spPr>
          <a:xfrm>
            <a:off x="4472950" y="4872600"/>
            <a:ext cx="4671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rPr>
              <a:t>© Christoph Moning https://www.inaturalist.org/observations/113797579</a:t>
            </a:r>
            <a:endParaRPr sz="6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solidFill>
                  <a:schemeClr val="dk1"/>
                </a:solidFill>
              </a:rPr>
              <a:t>If Latin, Latin.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If Greek, Greek.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If Greek but looks like Latin, like Latin.</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If disclaimed, not Greek or Latin.</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If “common or variable”, masculine.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If ends in -</a:t>
            </a:r>
            <a:r>
              <a:rPr i="1" lang="en">
                <a:solidFill>
                  <a:schemeClr val="dk1"/>
                </a:solidFill>
              </a:rPr>
              <a:t>ops</a:t>
            </a:r>
            <a:r>
              <a:rPr lang="en">
                <a:solidFill>
                  <a:schemeClr val="dk1"/>
                </a:solidFill>
              </a:rPr>
              <a:t>, masculine.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94" name="Google Shape;194;p28"/>
          <p:cNvPicPr preferRelativeResize="0"/>
          <p:nvPr/>
        </p:nvPicPr>
        <p:blipFill>
          <a:blip r:embed="rId3">
            <a:alphaModFix/>
          </a:blip>
          <a:stretch>
            <a:fillRect/>
          </a:stretch>
        </p:blipFill>
        <p:spPr>
          <a:xfrm>
            <a:off x="4537953" y="0"/>
            <a:ext cx="4606045" cy="5143501"/>
          </a:xfrm>
          <a:prstGeom prst="rect">
            <a:avLst/>
          </a:prstGeom>
          <a:noFill/>
          <a:ln>
            <a:noFill/>
          </a:ln>
        </p:spPr>
      </p:pic>
      <p:sp>
        <p:nvSpPr>
          <p:cNvPr id="195" name="Google Shape;195;p28"/>
          <p:cNvSpPr/>
          <p:nvPr/>
        </p:nvSpPr>
        <p:spPr>
          <a:xfrm>
            <a:off x="216475" y="327450"/>
            <a:ext cx="65997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6" name="Google Shape;196;p28"/>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30.1 Gender of genus-group names</a:t>
            </a:r>
            <a:endParaRPr>
              <a:solidFill>
                <a:schemeClr val="lt1"/>
              </a:solidFill>
            </a:endParaRPr>
          </a:p>
        </p:txBody>
      </p:sp>
      <p:sp>
        <p:nvSpPr>
          <p:cNvPr id="197" name="Google Shape;197;p28"/>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Oscar Dove https://www.inaturalist.org/observations/232197898</a:t>
            </a:r>
            <a:endParaRPr sz="6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If in “modern European language”,</a:t>
            </a:r>
            <a:endParaRPr>
              <a:solidFill>
                <a:schemeClr val="dk1"/>
              </a:solidFill>
            </a:endParaRPr>
          </a:p>
          <a:p>
            <a:pPr indent="457200" lvl="0" marL="0" rtl="0" algn="l">
              <a:spcBef>
                <a:spcPts val="1200"/>
              </a:spcBef>
              <a:spcAft>
                <a:spcPts val="0"/>
              </a:spcAft>
              <a:buNone/>
            </a:pPr>
            <a:r>
              <a:rPr lang="en">
                <a:solidFill>
                  <a:schemeClr val="dk1"/>
                </a:solidFill>
              </a:rPr>
              <a:t>the gender of that word.</a:t>
            </a:r>
            <a:endParaRPr>
              <a:solidFill>
                <a:schemeClr val="dk1"/>
              </a:solidFill>
            </a:endParaRPr>
          </a:p>
          <a:p>
            <a:pPr indent="0" lvl="0" marL="0" rtl="0" algn="l">
              <a:spcBef>
                <a:spcPts val="1200"/>
              </a:spcBef>
              <a:spcAft>
                <a:spcPts val="0"/>
              </a:spcAft>
              <a:buNone/>
            </a:pPr>
            <a:r>
              <a:rPr lang="en">
                <a:solidFill>
                  <a:schemeClr val="dk1"/>
                </a:solidFill>
              </a:rPr>
              <a:t>Else, as noted by author.</a:t>
            </a:r>
            <a:endParaRPr>
              <a:solidFill>
                <a:schemeClr val="dk1"/>
              </a:solidFill>
            </a:endParaRPr>
          </a:p>
          <a:p>
            <a:pPr indent="0" lvl="0" marL="0" rtl="0" algn="l">
              <a:spcBef>
                <a:spcPts val="1200"/>
              </a:spcBef>
              <a:spcAft>
                <a:spcPts val="0"/>
              </a:spcAft>
              <a:buNone/>
            </a:pPr>
            <a:r>
              <a:rPr lang="en">
                <a:solidFill>
                  <a:schemeClr val="dk1"/>
                </a:solidFill>
              </a:rPr>
              <a:t>Or by combination.</a:t>
            </a:r>
            <a:endParaRPr>
              <a:solidFill>
                <a:schemeClr val="dk1"/>
              </a:solidFill>
            </a:endParaRPr>
          </a:p>
          <a:p>
            <a:pPr indent="0" lvl="0" marL="0" rtl="0" algn="l">
              <a:spcBef>
                <a:spcPts val="1200"/>
              </a:spcBef>
              <a:spcAft>
                <a:spcPts val="0"/>
              </a:spcAft>
              <a:buNone/>
            </a:pPr>
            <a:r>
              <a:rPr lang="en">
                <a:solidFill>
                  <a:schemeClr val="dk1"/>
                </a:solidFill>
              </a:rPr>
              <a:t>Or masculine,</a:t>
            </a:r>
            <a:endParaRPr>
              <a:solidFill>
                <a:schemeClr val="dk1"/>
              </a:solidFill>
            </a:endParaRPr>
          </a:p>
          <a:p>
            <a:pPr indent="457200" lvl="0" marL="0" rtl="0" algn="l">
              <a:spcBef>
                <a:spcPts val="1200"/>
              </a:spcBef>
              <a:spcAft>
                <a:spcPts val="0"/>
              </a:spcAft>
              <a:buNone/>
            </a:pPr>
            <a:r>
              <a:rPr lang="en">
                <a:solidFill>
                  <a:schemeClr val="dk1"/>
                </a:solidFill>
              </a:rPr>
              <a:t>unless ends in -</a:t>
            </a:r>
            <a:r>
              <a:rPr i="1" lang="en">
                <a:solidFill>
                  <a:schemeClr val="dk1"/>
                </a:solidFill>
              </a:rPr>
              <a:t>a</a:t>
            </a:r>
            <a:r>
              <a:rPr lang="en">
                <a:solidFill>
                  <a:schemeClr val="dk1"/>
                </a:solidFill>
              </a:rPr>
              <a:t> (feminine.);</a:t>
            </a:r>
            <a:endParaRPr>
              <a:solidFill>
                <a:schemeClr val="dk1"/>
              </a:solidFill>
            </a:endParaRPr>
          </a:p>
          <a:p>
            <a:pPr indent="457200" lvl="0" marL="0" rtl="0" algn="l">
              <a:spcBef>
                <a:spcPts val="1200"/>
              </a:spcBef>
              <a:spcAft>
                <a:spcPts val="1200"/>
              </a:spcAft>
              <a:buNone/>
            </a:pPr>
            <a:r>
              <a:rPr lang="en">
                <a:solidFill>
                  <a:schemeClr val="dk1"/>
                </a:solidFill>
              </a:rPr>
              <a:t>-</a:t>
            </a:r>
            <a:r>
              <a:rPr i="1" lang="en">
                <a:solidFill>
                  <a:schemeClr val="dk1"/>
                </a:solidFill>
              </a:rPr>
              <a:t>um</a:t>
            </a:r>
            <a:r>
              <a:rPr lang="en">
                <a:solidFill>
                  <a:schemeClr val="dk1"/>
                </a:solidFill>
              </a:rPr>
              <a:t>, -</a:t>
            </a:r>
            <a:r>
              <a:rPr i="1" lang="en">
                <a:solidFill>
                  <a:schemeClr val="dk1"/>
                </a:solidFill>
              </a:rPr>
              <a:t>on</a:t>
            </a:r>
            <a:r>
              <a:rPr lang="en">
                <a:solidFill>
                  <a:schemeClr val="dk1"/>
                </a:solidFill>
              </a:rPr>
              <a:t>, or -</a:t>
            </a:r>
            <a:r>
              <a:rPr i="1" lang="en">
                <a:solidFill>
                  <a:schemeClr val="dk1"/>
                </a:solidFill>
              </a:rPr>
              <a:t>u</a:t>
            </a:r>
            <a:r>
              <a:rPr lang="en">
                <a:solidFill>
                  <a:schemeClr val="dk1"/>
                </a:solidFill>
              </a:rPr>
              <a:t> (neuter).</a:t>
            </a:r>
            <a:endParaRPr>
              <a:solidFill>
                <a:schemeClr val="dk1"/>
              </a:solidFill>
            </a:endParaRPr>
          </a:p>
        </p:txBody>
      </p:sp>
      <p:pic>
        <p:nvPicPr>
          <p:cNvPr id="203" name="Google Shape;203;p29"/>
          <p:cNvPicPr preferRelativeResize="0"/>
          <p:nvPr/>
        </p:nvPicPr>
        <p:blipFill rotWithShape="1">
          <a:blip r:embed="rId3">
            <a:alphaModFix/>
          </a:blip>
          <a:srcRect b="0" l="18606" r="18681" t="0"/>
          <a:stretch/>
        </p:blipFill>
        <p:spPr>
          <a:xfrm>
            <a:off x="4143475" y="0"/>
            <a:ext cx="5000626" cy="5143500"/>
          </a:xfrm>
          <a:prstGeom prst="rect">
            <a:avLst/>
          </a:prstGeom>
          <a:noFill/>
          <a:ln>
            <a:noFill/>
          </a:ln>
        </p:spPr>
      </p:pic>
      <p:sp>
        <p:nvSpPr>
          <p:cNvPr id="204" name="Google Shape;204;p29"/>
          <p:cNvSpPr/>
          <p:nvPr/>
        </p:nvSpPr>
        <p:spPr>
          <a:xfrm>
            <a:off x="216475" y="327450"/>
            <a:ext cx="65997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05" name="Google Shape;205;p29"/>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30.2 Gender of genus-group names</a:t>
            </a:r>
            <a:endParaRPr>
              <a:solidFill>
                <a:schemeClr val="lt1"/>
              </a:solidFill>
            </a:endParaRPr>
          </a:p>
        </p:txBody>
      </p:sp>
      <p:sp>
        <p:nvSpPr>
          <p:cNvPr id="206" name="Google Shape;206;p29"/>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Lucy Keith-Diagne https://www.inaturalist.org/observations/66545663</a:t>
            </a:r>
            <a:endParaRPr sz="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idx="1" type="body"/>
          </p:nvPr>
        </p:nvSpPr>
        <p:spPr>
          <a:xfrm>
            <a:off x="311700" y="1152475"/>
            <a:ext cx="8520600" cy="38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Species must agree with genus.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31.2.1: Compound names ≠ agree.</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31.2.2: If either N or Adj: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Did the author note it?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Is usage decisive?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Can it be regarded as either?</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212" name="Google Shape;212;p30"/>
          <p:cNvSpPr/>
          <p:nvPr/>
        </p:nvSpPr>
        <p:spPr>
          <a:xfrm>
            <a:off x="216475" y="327450"/>
            <a:ext cx="35232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13" name="Google Shape;213;p30"/>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31.2 Agreement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214" name="Google Shape;214;p30" title="Screenshot 2025-05-31 at 23.41.18.png"/>
          <p:cNvPicPr preferRelativeResize="0"/>
          <p:nvPr/>
        </p:nvPicPr>
        <p:blipFill>
          <a:blip r:embed="rId3">
            <a:alphaModFix/>
          </a:blip>
          <a:stretch>
            <a:fillRect/>
          </a:stretch>
        </p:blipFill>
        <p:spPr>
          <a:xfrm>
            <a:off x="4263844" y="0"/>
            <a:ext cx="4880161" cy="5143499"/>
          </a:xfrm>
          <a:prstGeom prst="rect">
            <a:avLst/>
          </a:prstGeom>
          <a:noFill/>
          <a:ln>
            <a:noFill/>
          </a:ln>
        </p:spPr>
      </p:pic>
      <p:sp>
        <p:nvSpPr>
          <p:cNvPr id="215" name="Google Shape;215;p30"/>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Jacqui Geux https://www.inaturalist.org/observations/21102814</a:t>
            </a:r>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idx="1" type="body"/>
          </p:nvPr>
        </p:nvSpPr>
        <p:spPr>
          <a:xfrm>
            <a:off x="311700" y="1152475"/>
            <a:ext cx="8520600" cy="38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But it really depends.</a:t>
            </a:r>
            <a:endParaRPr b="1">
              <a:solidFill>
                <a:schemeClr val="dk1"/>
              </a:solidFill>
            </a:endParaRPr>
          </a:p>
          <a:p>
            <a:pPr indent="0" lvl="0" marL="0" rtl="0" algn="l">
              <a:spcBef>
                <a:spcPts val="1200"/>
              </a:spcBef>
              <a:spcAft>
                <a:spcPts val="0"/>
              </a:spcAft>
              <a:buNone/>
            </a:pPr>
            <a:r>
              <a:rPr lang="en">
                <a:solidFill>
                  <a:schemeClr val="dk1"/>
                </a:solidFill>
              </a:rPr>
              <a:t>Compound nouns: 11 species.</a:t>
            </a:r>
            <a:endParaRPr>
              <a:solidFill>
                <a:schemeClr val="dk1"/>
              </a:solidFill>
            </a:endParaRPr>
          </a:p>
          <a:p>
            <a:pPr indent="0" lvl="0" marL="0" rtl="0" algn="l">
              <a:spcBef>
                <a:spcPts val="1200"/>
              </a:spcBef>
              <a:spcAft>
                <a:spcPts val="0"/>
              </a:spcAft>
              <a:buNone/>
            </a:pPr>
            <a:r>
              <a:rPr lang="en">
                <a:solidFill>
                  <a:schemeClr val="dk1"/>
                </a:solidFill>
              </a:rPr>
              <a:t>Substantives: 11 species.</a:t>
            </a:r>
            <a:endParaRPr>
              <a:solidFill>
                <a:schemeClr val="dk1"/>
              </a:solidFill>
            </a:endParaRPr>
          </a:p>
          <a:p>
            <a:pPr indent="0" lvl="0" marL="0" rtl="0" algn="l">
              <a:spcBef>
                <a:spcPts val="1200"/>
              </a:spcBef>
              <a:spcAft>
                <a:spcPts val="0"/>
              </a:spcAft>
              <a:buNone/>
            </a:pPr>
            <a:r>
              <a:rPr lang="en">
                <a:solidFill>
                  <a:schemeClr val="dk1"/>
                </a:solidFill>
              </a:rPr>
              <a:t>Unclear N+Adj: 10 species.</a:t>
            </a:r>
            <a:endParaRPr>
              <a:solidFill>
                <a:schemeClr val="dk1"/>
              </a:solidFill>
            </a:endParaRPr>
          </a:p>
          <a:p>
            <a:pPr indent="0" lvl="0" marL="0" rtl="0" algn="l">
              <a:spcBef>
                <a:spcPts val="1200"/>
              </a:spcBef>
              <a:spcAft>
                <a:spcPts val="0"/>
              </a:spcAft>
              <a:buNone/>
            </a:pPr>
            <a:r>
              <a:rPr lang="en">
                <a:solidFill>
                  <a:schemeClr val="dk1"/>
                </a:solidFill>
              </a:rPr>
              <a:t>Medieval Latin: 6 species.</a:t>
            </a:r>
            <a:endParaRPr>
              <a:solidFill>
                <a:schemeClr val="dk1"/>
              </a:solidFill>
            </a:endParaRPr>
          </a:p>
          <a:p>
            <a:pPr indent="0" lvl="0" marL="0" rtl="0" algn="l">
              <a:spcBef>
                <a:spcPts val="1200"/>
              </a:spcBef>
              <a:spcAft>
                <a:spcPts val="0"/>
              </a:spcAft>
              <a:buNone/>
            </a:pPr>
            <a:r>
              <a:rPr lang="en">
                <a:solidFill>
                  <a:schemeClr val="dk1"/>
                </a:solidFill>
              </a:rPr>
              <a:t>Errors in Code examples: 2.</a:t>
            </a:r>
            <a:endParaRPr>
              <a:solidFill>
                <a:schemeClr val="dk1"/>
              </a:solidFill>
            </a:endParaRPr>
          </a:p>
          <a:p>
            <a:pPr indent="0" lvl="0" marL="0" rtl="0" algn="l">
              <a:spcBef>
                <a:spcPts val="1200"/>
              </a:spcBef>
              <a:spcAft>
                <a:spcPts val="1200"/>
              </a:spcAft>
              <a:buNone/>
            </a:pPr>
            <a:r>
              <a:rPr lang="en">
                <a:solidFill>
                  <a:schemeClr val="dk1"/>
                </a:solidFill>
              </a:rPr>
              <a:t>Unresolvable: ???</a:t>
            </a:r>
            <a:endParaRPr>
              <a:solidFill>
                <a:schemeClr val="dk1"/>
              </a:solidFill>
            </a:endParaRPr>
          </a:p>
        </p:txBody>
      </p:sp>
      <p:sp>
        <p:nvSpPr>
          <p:cNvPr id="221" name="Google Shape;221;p31"/>
          <p:cNvSpPr/>
          <p:nvPr/>
        </p:nvSpPr>
        <p:spPr>
          <a:xfrm>
            <a:off x="216475" y="327450"/>
            <a:ext cx="35232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22" name="Google Shape;222;p31"/>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31.2 Agreement</a:t>
            </a:r>
            <a:endParaRPr>
              <a:solidFill>
                <a:schemeClr val="lt1"/>
              </a:solidFill>
            </a:endParaRPr>
          </a:p>
        </p:txBody>
      </p:sp>
      <p:pic>
        <p:nvPicPr>
          <p:cNvPr id="223" name="Google Shape;223;p31" title="Screenshot 2025-05-31 at 23.41.18.png"/>
          <p:cNvPicPr preferRelativeResize="0"/>
          <p:nvPr/>
        </p:nvPicPr>
        <p:blipFill>
          <a:blip r:embed="rId3">
            <a:alphaModFix/>
          </a:blip>
          <a:stretch>
            <a:fillRect/>
          </a:stretch>
        </p:blipFill>
        <p:spPr>
          <a:xfrm>
            <a:off x="4263844" y="0"/>
            <a:ext cx="4880161" cy="5143499"/>
          </a:xfrm>
          <a:prstGeom prst="rect">
            <a:avLst/>
          </a:prstGeom>
          <a:noFill/>
          <a:ln>
            <a:noFill/>
          </a:ln>
        </p:spPr>
      </p:pic>
      <p:sp>
        <p:nvSpPr>
          <p:cNvPr id="224" name="Google Shape;224;p31"/>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Jacqui Geux https://www.inaturalist.org/observations/21102814</a:t>
            </a:r>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pic>
        <p:nvPicPr>
          <p:cNvPr id="65" name="Google Shape;65;p14"/>
          <p:cNvPicPr preferRelativeResize="0"/>
          <p:nvPr/>
        </p:nvPicPr>
        <p:blipFill>
          <a:blip r:embed="rId3">
            <a:alphaModFix/>
          </a:blip>
          <a:stretch>
            <a:fillRect/>
          </a:stretch>
        </p:blipFill>
        <p:spPr>
          <a:xfrm>
            <a:off x="4924716" y="0"/>
            <a:ext cx="4219286" cy="5143501"/>
          </a:xfrm>
          <a:prstGeom prst="rect">
            <a:avLst/>
          </a:prstGeom>
          <a:noFill/>
          <a:ln>
            <a:noFill/>
          </a:ln>
        </p:spPr>
      </p:pic>
      <p:sp>
        <p:nvSpPr>
          <p:cNvPr id="66" name="Google Shape;66;p14"/>
          <p:cNvSpPr/>
          <p:nvPr/>
        </p:nvSpPr>
        <p:spPr>
          <a:xfrm>
            <a:off x="216463" y="327450"/>
            <a:ext cx="54399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7" name="Google Shape;67;p14"/>
          <p:cNvSpPr txBox="1"/>
          <p:nvPr>
            <p:ph type="title"/>
          </p:nvPr>
        </p:nvSpPr>
        <p:spPr>
          <a:xfrm>
            <a:off x="241688"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Linnaeus</a:t>
            </a:r>
            <a:endParaRPr>
              <a:solidFill>
                <a:schemeClr val="lt1"/>
              </a:solidFill>
            </a:endParaRPr>
          </a:p>
        </p:txBody>
      </p:sp>
      <p:sp>
        <p:nvSpPr>
          <p:cNvPr id="68" name="Google Shape;68;p14"/>
          <p:cNvSpPr txBox="1"/>
          <p:nvPr>
            <p:ph idx="1" type="body"/>
          </p:nvPr>
        </p:nvSpPr>
        <p:spPr>
          <a:xfrm>
            <a:off x="311700" y="1152475"/>
            <a:ext cx="4613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Swedish</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1707-1778</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"father of modern taxonomy"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Published </a:t>
            </a:r>
            <a:r>
              <a:rPr i="1" lang="en">
                <a:solidFill>
                  <a:schemeClr val="dk1"/>
                </a:solidFill>
              </a:rPr>
              <a:t>Systema Naturæ</a:t>
            </a:r>
            <a:r>
              <a:rPr lang="en">
                <a:solidFill>
                  <a:schemeClr val="dk1"/>
                </a:solidFill>
              </a:rPr>
              <a:t> in 1738</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"Linnaeus was in reality a poet who happened to become a naturalist."</a:t>
            </a:r>
            <a:br>
              <a:rPr lang="en">
                <a:solidFill>
                  <a:schemeClr val="dk1"/>
                </a:solidFill>
              </a:rPr>
            </a:br>
            <a:r>
              <a:rPr lang="en">
                <a:solidFill>
                  <a:schemeClr val="dk1"/>
                </a:solidFill>
              </a:rPr>
              <a:t>~ Strindberg</a:t>
            </a:r>
            <a:endParaRPr>
              <a:solidFill>
                <a:schemeClr val="dk1"/>
              </a:solidFill>
            </a:endParaRPr>
          </a:p>
        </p:txBody>
      </p:sp>
      <p:sp>
        <p:nvSpPr>
          <p:cNvPr id="69" name="Google Shape;69;p14"/>
          <p:cNvSpPr txBox="1"/>
          <p:nvPr/>
        </p:nvSpPr>
        <p:spPr>
          <a:xfrm>
            <a:off x="6144000" y="4866600"/>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Wikipedia, Public Domain</a:t>
            </a:r>
            <a:endParaRPr sz="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idx="1" type="body"/>
          </p:nvPr>
        </p:nvSpPr>
        <p:spPr>
          <a:xfrm>
            <a:off x="311700" y="1152475"/>
            <a:ext cx="8520600" cy="38931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1200"/>
              </a:spcAft>
              <a:buNone/>
            </a:pPr>
            <a:r>
              <a:rPr i="1" lang="en">
                <a:solidFill>
                  <a:schemeClr val="dk1"/>
                </a:solidFill>
              </a:rPr>
              <a:t>Megalapteryx didinus, Euryapteryx curtus, Euryapteryx curtus curtus, Dendrocygna, Cygnus atratus, Cygnus sumnerensis chathamicus, Branta, Numida, Callipepla, Callipepla californica, Synoicus, Ptilinopus, Eudynamys, Aegotheles, Hirundapus, Hirundapus caudacutus, Hirundapus caudacutus caudacutus, Apus, Apus pacificus, Apus pacificus pacificus, Zapornia pusilla, Tribonyx hodgenorum, Haematopus, Pluvialis dominicus, Numenius hudsonicus, Arenaria, Calidris, Calidris acuminata, Calidris ferruginea, Calidris alpina, Calidris melanotos, Calidris pusilla, Phalaropus, Phalaropus fulicarius, Phalaropus lobatus, Anous albivittus, Gygis alba, Larus dominicanus dominicanus antipodum, Onychoprion fuscatus serratus, Onychoprion anaethetus melanopterus, Chlidonias leucopterus, Chlidonias hybridus, Chlidonias hybridus javanicus, Aptenodytes patagonicus, Pygoscelis papua taeniata, Diomedea, Diomedea antipodensis, Diomedea antipodensis antipodensis, Thalassarche, Thalassarche impavida, Hydrobates leucorhous, Thalassoica, Daption capense, Ardenna pacifica chlororhyncha, Pelecanoides georgicus, Pelecanoides georgicus georgicus, Morus, Sula leucogaster plotus, Bubulcus ibis coromandus, Ardea intermedia plumifera, Botaurus poiciloptilus, Aquila, Tyto alba delicatula, Athene, Eurystomus orientalis pacificus, Todiramphus, Todiramphus sanctus, Cacatua galerita, Platycercus eximius, Cyanoramphus, Cyanoramphus novaezelandiae chathamensis, Anthornis, Anthornis melanura obscura, Anthochaera carunculata, Gerygone, Gerygone albofrontata, Mohoua, Artamus cyanopterus, Gymnorhina, Petroica, Petroica macrocephala, Petroica macrocephala macrocephala, Poodytes punctatus stewartianus, Passer domesticus, Acanthis, Acanthis flammea, Anas, Oreortyx, Coturnix coromandelica, Lophura nycthemera, Lagopus, Lagopus lagopus scotica, Pluvialis apricaria, Passer montanus, Alectoris rufa</a:t>
            </a:r>
            <a:endParaRPr i="1">
              <a:solidFill>
                <a:schemeClr val="dk1"/>
              </a:solidFill>
            </a:endParaRPr>
          </a:p>
        </p:txBody>
      </p:sp>
      <p:sp>
        <p:nvSpPr>
          <p:cNvPr id="230" name="Google Shape;230;p32"/>
          <p:cNvSpPr/>
          <p:nvPr/>
        </p:nvSpPr>
        <p:spPr>
          <a:xfrm>
            <a:off x="216475" y="327450"/>
            <a:ext cx="52185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31" name="Google Shape;231;p32"/>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Local birds with confusing names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32" name="Google Shape;232;p32"/>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Jacqui Geux https://www.inaturalist.org/observations/21102814</a:t>
            </a:r>
            <a:endParaRPr sz="6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idx="1" type="body"/>
          </p:nvPr>
        </p:nvSpPr>
        <p:spPr>
          <a:xfrm>
            <a:off x="311700" y="1152475"/>
            <a:ext cx="8520600" cy="389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problem isn't just ambiguity in the Code.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It's how that Code is applied.</a:t>
            </a:r>
            <a:endParaRPr>
              <a:solidFill>
                <a:schemeClr val="dk1"/>
              </a:solidFill>
            </a:endParaRPr>
          </a:p>
        </p:txBody>
      </p:sp>
      <p:sp>
        <p:nvSpPr>
          <p:cNvPr id="238" name="Google Shape;238;p33"/>
          <p:cNvSpPr/>
          <p:nvPr/>
        </p:nvSpPr>
        <p:spPr>
          <a:xfrm>
            <a:off x="216475" y="327450"/>
            <a:ext cx="52185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39" name="Google Shape;239;p33"/>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Ok, so the Code is bad. So what?</a:t>
            </a:r>
            <a:endParaRPr>
              <a:solidFill>
                <a:schemeClr val="lt1"/>
              </a:solidFill>
            </a:endParaRPr>
          </a:p>
        </p:txBody>
      </p:sp>
      <p:sp>
        <p:nvSpPr>
          <p:cNvPr id="240" name="Google Shape;240;p33"/>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Jacqui Geux https://www.inaturalist.org/observations/21102814</a:t>
            </a:r>
            <a:endParaRPr sz="6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idx="1" type="body"/>
          </p:nvPr>
        </p:nvSpPr>
        <p:spPr>
          <a:xfrm>
            <a:off x="311700" y="1152475"/>
            <a:ext cx="8520600" cy="389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Eponyms</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Rhynchophanes mccownii, Pterodroma cookii</a:t>
            </a:r>
            <a:endParaRPr i="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Misspellings in original definitions</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Chelaner burchera, A. lopdelli</a:t>
            </a:r>
            <a:endParaRPr i="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Names with no historical basis</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Athene</a:t>
            </a:r>
            <a:r>
              <a:rPr lang="en">
                <a:solidFill>
                  <a:schemeClr val="dk1"/>
                </a:solidFill>
              </a:rPr>
              <a:t>, </a:t>
            </a:r>
            <a:r>
              <a:rPr i="1" lang="en">
                <a:solidFill>
                  <a:schemeClr val="dk1"/>
                </a:solidFill>
              </a:rPr>
              <a:t>Calidris canutus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Confusing names</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Calidris melanotos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Silly names.</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Daption capense</a:t>
            </a:r>
            <a:endParaRPr i="1">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Punk</a:t>
            </a:r>
            <a:r>
              <a:rPr lang="en">
                <a:solidFill>
                  <a:schemeClr val="dk1"/>
                </a:solidFill>
              </a:rPr>
              <a:t> and </a:t>
            </a:r>
            <a:r>
              <a:rPr i="1" lang="en">
                <a:solidFill>
                  <a:schemeClr val="dk1"/>
                </a:solidFill>
              </a:rPr>
              <a:t>Emo</a:t>
            </a:r>
            <a:endParaRPr>
              <a:solidFill>
                <a:schemeClr val="dk1"/>
              </a:solidFill>
            </a:endParaRPr>
          </a:p>
        </p:txBody>
      </p:sp>
      <p:pic>
        <p:nvPicPr>
          <p:cNvPr id="246" name="Google Shape;246;p34"/>
          <p:cNvPicPr preferRelativeResize="0"/>
          <p:nvPr/>
        </p:nvPicPr>
        <p:blipFill>
          <a:blip r:embed="rId3">
            <a:alphaModFix/>
          </a:blip>
          <a:stretch>
            <a:fillRect/>
          </a:stretch>
        </p:blipFill>
        <p:spPr>
          <a:xfrm>
            <a:off x="5070812" y="0"/>
            <a:ext cx="4073176" cy="5143500"/>
          </a:xfrm>
          <a:prstGeom prst="rect">
            <a:avLst/>
          </a:prstGeom>
          <a:noFill/>
          <a:ln>
            <a:noFill/>
          </a:ln>
        </p:spPr>
      </p:pic>
      <p:sp>
        <p:nvSpPr>
          <p:cNvPr id="247" name="Google Shape;247;p34"/>
          <p:cNvSpPr/>
          <p:nvPr/>
        </p:nvSpPr>
        <p:spPr>
          <a:xfrm>
            <a:off x="216475" y="327450"/>
            <a:ext cx="52185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48" name="Google Shape;248;p34"/>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The problem with names</a:t>
            </a:r>
            <a:endParaRPr>
              <a:solidFill>
                <a:schemeClr val="lt1"/>
              </a:solidFill>
            </a:endParaRPr>
          </a:p>
        </p:txBody>
      </p:sp>
      <p:sp>
        <p:nvSpPr>
          <p:cNvPr id="249" name="Google Shape;249;p34"/>
          <p:cNvSpPr txBox="1"/>
          <p:nvPr/>
        </p:nvSpPr>
        <p:spPr>
          <a:xfrm>
            <a:off x="5292000" y="4774675"/>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CC By Mark D. Sutton, Julia D. Sigwart, Derek E. G. Briggs, Pierre Gueriau, Andrew King, David J. Siveter &amp; Derek J. Siveter - https://www.nature.com/articles/s41586-024-08312-0</a:t>
            </a:r>
            <a:endParaRPr sz="6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nvSpPr>
        <p:spPr>
          <a:xfrm>
            <a:off x="747050" y="4715800"/>
            <a:ext cx="8397000" cy="32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rPr>
              <a:t>Awal Riyanto Orcid, Muhammad A. Fauzi Orcid, Ahmad M. Kadafi Orcid, Misbahul Munir, Amir Hamidy Orcid, Irvan Sidik Orcid, Richo Firmansyah Orcid, Retno Lestari Orcid, Fadhillah Orcid, Abinawanto Orcid, &amp; N. Smith. 2025. One more new bent-toed gecko of the Javanese Cyrtodactylus marmoratus complex (Squamata: Gekkonidae) from East Java, Indonesia. Zootaxa  Vol. 5683 No. 2: 20 Aug. 2025. https://doi.org/10.11646/zootaxa.5683.2.2. CC-BY-NC</a:t>
            </a:r>
            <a:endParaRPr sz="600">
              <a:solidFill>
                <a:schemeClr val="dk1"/>
              </a:solidFill>
            </a:endParaRPr>
          </a:p>
        </p:txBody>
      </p:sp>
      <p:pic>
        <p:nvPicPr>
          <p:cNvPr id="255" name="Google Shape;255;p35" title="Screenshot 2025-08-28 at 21.07.29.png"/>
          <p:cNvPicPr preferRelativeResize="0"/>
          <p:nvPr/>
        </p:nvPicPr>
        <p:blipFill>
          <a:blip r:embed="rId3">
            <a:alphaModFix/>
          </a:blip>
          <a:stretch>
            <a:fillRect/>
          </a:stretch>
        </p:blipFill>
        <p:spPr>
          <a:xfrm>
            <a:off x="1289901" y="0"/>
            <a:ext cx="6564210" cy="4715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idx="1" type="body"/>
          </p:nvPr>
        </p:nvSpPr>
        <p:spPr>
          <a:xfrm>
            <a:off x="311700" y="1152475"/>
            <a:ext cx="6719100" cy="389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What's a dictionary?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Generally, masculine and feminine are marked - and neuter is unmarked. Neuter is the default.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Names ending in -</a:t>
            </a:r>
            <a:r>
              <a:rPr i="1" lang="en">
                <a:solidFill>
                  <a:schemeClr val="dk1"/>
                </a:solidFill>
              </a:rPr>
              <a:t>a </a:t>
            </a:r>
            <a:r>
              <a:rPr lang="en">
                <a:solidFill>
                  <a:schemeClr val="dk1"/>
                </a:solidFill>
              </a:rPr>
              <a:t>aren't all feminine.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Substantives</a:t>
            </a:r>
            <a:endParaRPr>
              <a:solidFill>
                <a:schemeClr val="dk1"/>
              </a:solidFill>
            </a:endParaRPr>
          </a:p>
        </p:txBody>
      </p:sp>
      <p:sp>
        <p:nvSpPr>
          <p:cNvPr id="261" name="Google Shape;261;p36"/>
          <p:cNvSpPr/>
          <p:nvPr/>
        </p:nvSpPr>
        <p:spPr>
          <a:xfrm>
            <a:off x="216475" y="327450"/>
            <a:ext cx="52185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2" name="Google Shape;262;p36"/>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Gender agreement</a:t>
            </a:r>
            <a:endParaRPr>
              <a:solidFill>
                <a:schemeClr val="lt1"/>
              </a:solidFill>
            </a:endParaRPr>
          </a:p>
        </p:txBody>
      </p:sp>
      <p:sp>
        <p:nvSpPr>
          <p:cNvPr id="263" name="Google Shape;263;p36"/>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Jacqui Geux https://www.inaturalist.org/observations/21102814</a:t>
            </a:r>
            <a:endParaRPr sz="600">
              <a:solidFill>
                <a:schemeClr val="lt1"/>
              </a:solidFill>
            </a:endParaRPr>
          </a:p>
        </p:txBody>
      </p:sp>
      <p:pic>
        <p:nvPicPr>
          <p:cNvPr id="264" name="Google Shape;264;p36"/>
          <p:cNvPicPr preferRelativeResize="0"/>
          <p:nvPr/>
        </p:nvPicPr>
        <p:blipFill>
          <a:blip r:embed="rId3">
            <a:alphaModFix/>
          </a:blip>
          <a:stretch>
            <a:fillRect/>
          </a:stretch>
        </p:blipFill>
        <p:spPr>
          <a:xfrm>
            <a:off x="7030906" y="0"/>
            <a:ext cx="2113189" cy="5143501"/>
          </a:xfrm>
          <a:prstGeom prst="rect">
            <a:avLst/>
          </a:prstGeom>
          <a:noFill/>
          <a:ln>
            <a:noFill/>
          </a:ln>
        </p:spPr>
      </p:pic>
      <p:sp>
        <p:nvSpPr>
          <p:cNvPr id="265" name="Google Shape;265;p36"/>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CC-BY-SA Ad Meskens Wikipedia</a:t>
            </a:r>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idx="1" type="body"/>
          </p:nvPr>
        </p:nvSpPr>
        <p:spPr>
          <a:xfrm>
            <a:off x="311700" y="1152475"/>
            <a:ext cx="4815000" cy="389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 Medieval Latin means "housemaid"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Probably not the intended meaning.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But Linnaeus had 81 housemaids at his</a:t>
            </a:r>
            <a:br>
              <a:rPr lang="en">
                <a:solidFill>
                  <a:schemeClr val="dk1"/>
                </a:solidFill>
              </a:rPr>
            </a:br>
            <a:r>
              <a:rPr lang="en">
                <a:solidFill>
                  <a:schemeClr val="dk1"/>
                </a:solidFill>
              </a:rPr>
              <a:t>h</a:t>
            </a:r>
            <a:r>
              <a:rPr lang="en">
                <a:solidFill>
                  <a:schemeClr val="dk1"/>
                </a:solidFill>
              </a:rPr>
              <a:t>ome in Uppsala (Pónten 2020)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According to Art. 31.2, </a:t>
            </a:r>
            <a:r>
              <a:rPr i="1" lang="en">
                <a:solidFill>
                  <a:schemeClr val="dk1"/>
                </a:solidFill>
              </a:rPr>
              <a:t>could </a:t>
            </a:r>
            <a:r>
              <a:rPr lang="en">
                <a:solidFill>
                  <a:schemeClr val="dk1"/>
                </a:solidFill>
              </a:rPr>
              <a:t>be the</a:t>
            </a:r>
            <a:br>
              <a:rPr lang="en">
                <a:solidFill>
                  <a:schemeClr val="dk1"/>
                </a:solidFill>
              </a:rPr>
            </a:br>
            <a:r>
              <a:rPr lang="en">
                <a:solidFill>
                  <a:schemeClr val="dk1"/>
                </a:solidFill>
              </a:rPr>
              <a:t>meaning, so should be.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But it isn't.</a:t>
            </a:r>
            <a:endParaRPr>
              <a:solidFill>
                <a:schemeClr val="dk1"/>
              </a:solidFill>
            </a:endParaRPr>
          </a:p>
        </p:txBody>
      </p:sp>
      <p:sp>
        <p:nvSpPr>
          <p:cNvPr id="271" name="Google Shape;271;p37"/>
          <p:cNvSpPr/>
          <p:nvPr/>
        </p:nvSpPr>
        <p:spPr>
          <a:xfrm>
            <a:off x="216475" y="327450"/>
            <a:ext cx="52185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2" name="Google Shape;272;p37"/>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solidFill>
                  <a:schemeClr val="lt1"/>
                </a:solidFill>
              </a:rPr>
              <a:t>Passer domestica</a:t>
            </a:r>
            <a:endParaRPr i="1">
              <a:solidFill>
                <a:schemeClr val="lt1"/>
              </a:solidFill>
            </a:endParaRPr>
          </a:p>
        </p:txBody>
      </p:sp>
      <p:sp>
        <p:nvSpPr>
          <p:cNvPr id="273" name="Google Shape;273;p37"/>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Jacqui Geux https://www.inaturalist.org/observations/21102814</a:t>
            </a:r>
            <a:endParaRPr sz="600">
              <a:solidFill>
                <a:schemeClr val="lt1"/>
              </a:solidFill>
            </a:endParaRPr>
          </a:p>
        </p:txBody>
      </p:sp>
      <p:pic>
        <p:nvPicPr>
          <p:cNvPr id="274" name="Google Shape;274;p37"/>
          <p:cNvPicPr preferRelativeResize="0"/>
          <p:nvPr/>
        </p:nvPicPr>
        <p:blipFill>
          <a:blip r:embed="rId3">
            <a:alphaModFix/>
          </a:blip>
          <a:stretch>
            <a:fillRect/>
          </a:stretch>
        </p:blipFill>
        <p:spPr>
          <a:xfrm>
            <a:off x="6076500" y="0"/>
            <a:ext cx="3067600" cy="2045075"/>
          </a:xfrm>
          <a:prstGeom prst="rect">
            <a:avLst/>
          </a:prstGeom>
          <a:noFill/>
          <a:ln>
            <a:noFill/>
          </a:ln>
        </p:spPr>
      </p:pic>
      <p:pic>
        <p:nvPicPr>
          <p:cNvPr id="275" name="Google Shape;275;p37" title="Screenshot 2025-08-28 at 20.59.26.png"/>
          <p:cNvPicPr preferRelativeResize="0"/>
          <p:nvPr/>
        </p:nvPicPr>
        <p:blipFill>
          <a:blip r:embed="rId4">
            <a:alphaModFix/>
          </a:blip>
          <a:stretch>
            <a:fillRect/>
          </a:stretch>
        </p:blipFill>
        <p:spPr>
          <a:xfrm>
            <a:off x="4572001" y="2239671"/>
            <a:ext cx="4572000" cy="2903829"/>
          </a:xfrm>
          <a:prstGeom prst="rect">
            <a:avLst/>
          </a:prstGeom>
          <a:noFill/>
          <a:ln>
            <a:noFill/>
          </a:ln>
        </p:spPr>
      </p:pic>
      <p:sp>
        <p:nvSpPr>
          <p:cNvPr id="276" name="Google Shape;276;p37"/>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Public Domain</a:t>
            </a:r>
            <a:endParaRPr sz="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idx="1" type="body"/>
          </p:nvPr>
        </p:nvSpPr>
        <p:spPr>
          <a:xfrm>
            <a:off x="311700" y="1152475"/>
            <a:ext cx="6813300" cy="389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Code exists to standardize naming.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methods are not impartial, clear, or reproducible.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result is confusion and politics.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sidelines voices: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Non-Anglo or Francophones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Indigenous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Women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Trans and takatāpui.</a:t>
            </a:r>
            <a:endParaRPr>
              <a:solidFill>
                <a:schemeClr val="dk1"/>
              </a:solidFill>
            </a:endParaRPr>
          </a:p>
        </p:txBody>
      </p:sp>
      <p:sp>
        <p:nvSpPr>
          <p:cNvPr id="282" name="Google Shape;282;p38"/>
          <p:cNvSpPr/>
          <p:nvPr/>
        </p:nvSpPr>
        <p:spPr>
          <a:xfrm>
            <a:off x="216475" y="327450"/>
            <a:ext cx="52185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3" name="Google Shape;283;p38"/>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Ok, again, so what?</a:t>
            </a:r>
            <a:endParaRPr>
              <a:solidFill>
                <a:schemeClr val="lt1"/>
              </a:solidFill>
            </a:endParaRPr>
          </a:p>
        </p:txBody>
      </p:sp>
      <p:sp>
        <p:nvSpPr>
          <p:cNvPr id="284" name="Google Shape;284;p38"/>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Jacqui Geux https://www.inaturalist.org/observations/21102814</a:t>
            </a:r>
            <a:endParaRPr sz="600">
              <a:solidFill>
                <a:schemeClr val="lt1"/>
              </a:solidFill>
            </a:endParaRPr>
          </a:p>
        </p:txBody>
      </p:sp>
      <p:sp>
        <p:nvSpPr>
          <p:cNvPr id="285" name="Google Shape;285;p38"/>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Public Domain</a:t>
            </a:r>
            <a:endParaRPr sz="6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idx="1" type="body"/>
          </p:nvPr>
        </p:nvSpPr>
        <p:spPr>
          <a:xfrm>
            <a:off x="311700" y="1152475"/>
            <a:ext cx="5401500" cy="389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Questions?</a:t>
            </a:r>
            <a:endParaRPr>
              <a:solidFill>
                <a:schemeClr val="dk1"/>
              </a:solidFill>
            </a:endParaRPr>
          </a:p>
        </p:txBody>
      </p:sp>
      <p:sp>
        <p:nvSpPr>
          <p:cNvPr id="291" name="Google Shape;291;p39"/>
          <p:cNvSpPr/>
          <p:nvPr/>
        </p:nvSpPr>
        <p:spPr>
          <a:xfrm>
            <a:off x="216475" y="327450"/>
            <a:ext cx="52185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92" name="Google Shape;292;p39"/>
          <p:cNvSpPr txBox="1"/>
          <p:nvPr>
            <p:ph type="title"/>
          </p:nvPr>
        </p:nvSpPr>
        <p:spPr>
          <a:xfrm>
            <a:off x="241700"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Thanks.</a:t>
            </a:r>
            <a:endParaRPr>
              <a:solidFill>
                <a:schemeClr val="lt1"/>
              </a:solidFill>
            </a:endParaRPr>
          </a:p>
        </p:txBody>
      </p:sp>
      <p:sp>
        <p:nvSpPr>
          <p:cNvPr id="293" name="Google Shape;293;p39"/>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Jacqui Geux https://www.inaturalist.org/observations/21102814</a:t>
            </a:r>
            <a:endParaRPr sz="600">
              <a:solidFill>
                <a:schemeClr val="lt1"/>
              </a:solidFill>
            </a:endParaRPr>
          </a:p>
        </p:txBody>
      </p:sp>
      <p:sp>
        <p:nvSpPr>
          <p:cNvPr id="294" name="Google Shape;294;p39"/>
          <p:cNvSpPr txBox="1"/>
          <p:nvPr/>
        </p:nvSpPr>
        <p:spPr>
          <a:xfrm>
            <a:off x="52921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Public Domain</a:t>
            </a:r>
            <a:endParaRPr sz="600">
              <a:solidFill>
                <a:schemeClr val="lt1"/>
              </a:solidFill>
            </a:endParaRPr>
          </a:p>
        </p:txBody>
      </p:sp>
      <p:pic>
        <p:nvPicPr>
          <p:cNvPr id="295" name="Google Shape;295;p39"/>
          <p:cNvPicPr preferRelativeResize="0"/>
          <p:nvPr/>
        </p:nvPicPr>
        <p:blipFill>
          <a:blip r:embed="rId3">
            <a:alphaModFix/>
          </a:blip>
          <a:stretch>
            <a:fillRect/>
          </a:stretch>
        </p:blipFill>
        <p:spPr>
          <a:xfrm>
            <a:off x="5713298" y="0"/>
            <a:ext cx="3430803" cy="5143500"/>
          </a:xfrm>
          <a:prstGeom prst="rect">
            <a:avLst/>
          </a:prstGeom>
          <a:noFill/>
          <a:ln>
            <a:noFill/>
          </a:ln>
        </p:spPr>
      </p:pic>
      <p:sp>
        <p:nvSpPr>
          <p:cNvPr id="296" name="Google Shape;296;p39"/>
          <p:cNvSpPr txBox="1"/>
          <p:nvPr/>
        </p:nvSpPr>
        <p:spPr>
          <a:xfrm>
            <a:off x="1861200" y="4872600"/>
            <a:ext cx="3852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rPr>
              <a:t>Adam and Eve Expulsion c. 950, Public Domain</a:t>
            </a:r>
            <a:endParaRPr sz="600">
              <a:solidFill>
                <a:schemeClr val="dk1"/>
              </a:solidFill>
            </a:endParaRPr>
          </a:p>
        </p:txBody>
      </p:sp>
      <p:sp>
        <p:nvSpPr>
          <p:cNvPr id="297" name="Google Shape;297;p39"/>
          <p:cNvSpPr/>
          <p:nvPr/>
        </p:nvSpPr>
        <p:spPr>
          <a:xfrm>
            <a:off x="53425" y="4461100"/>
            <a:ext cx="3181200" cy="400500"/>
          </a:xfrm>
          <a:prstGeom prst="snip2DiagRect">
            <a:avLst>
              <a:gd fmla="val 0" name="adj1"/>
              <a:gd fmla="val 16667" name="adj2"/>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39"/>
          <p:cNvSpPr txBox="1"/>
          <p:nvPr/>
        </p:nvSpPr>
        <p:spPr>
          <a:xfrm>
            <a:off x="106175" y="4461100"/>
            <a:ext cx="42654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http://richard.social</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
        <p:nvSpPr>
          <p:cNvPr id="75" name="Google Shape;75;p15"/>
          <p:cNvSpPr/>
          <p:nvPr/>
        </p:nvSpPr>
        <p:spPr>
          <a:xfrm>
            <a:off x="216463" y="327450"/>
            <a:ext cx="54399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6" name="Google Shape;76;p15"/>
          <p:cNvSpPr txBox="1"/>
          <p:nvPr>
            <p:ph type="title"/>
          </p:nvPr>
        </p:nvSpPr>
        <p:spPr>
          <a:xfrm>
            <a:off x="241688"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Taxonomy</a:t>
            </a:r>
            <a:endParaRPr>
              <a:solidFill>
                <a:schemeClr val="lt1"/>
              </a:solidFill>
            </a:endParaRPr>
          </a:p>
        </p:txBody>
      </p:sp>
      <p:sp>
        <p:nvSpPr>
          <p:cNvPr id="77" name="Google Shape;77;p15"/>
          <p:cNvSpPr txBox="1"/>
          <p:nvPr>
            <p:ph idx="1" type="body"/>
          </p:nvPr>
        </p:nvSpPr>
        <p:spPr>
          <a:xfrm>
            <a:off x="311700" y="1152475"/>
            <a:ext cx="4613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Figuring out how life is related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Naming those life forms.</a:t>
            </a:r>
            <a:endParaRPr>
              <a:solidFill>
                <a:schemeClr val="dk1"/>
              </a:solidFill>
            </a:endParaRPr>
          </a:p>
        </p:txBody>
      </p:sp>
      <p:pic>
        <p:nvPicPr>
          <p:cNvPr id="78" name="Google Shape;78;p15"/>
          <p:cNvPicPr preferRelativeResize="0"/>
          <p:nvPr/>
        </p:nvPicPr>
        <p:blipFill>
          <a:blip r:embed="rId3">
            <a:alphaModFix/>
          </a:blip>
          <a:stretch>
            <a:fillRect/>
          </a:stretch>
        </p:blipFill>
        <p:spPr>
          <a:xfrm>
            <a:off x="5987075" y="0"/>
            <a:ext cx="3156927" cy="5143501"/>
          </a:xfrm>
          <a:prstGeom prst="rect">
            <a:avLst/>
          </a:prstGeom>
          <a:noFill/>
          <a:ln>
            <a:noFill/>
          </a:ln>
        </p:spPr>
      </p:pic>
      <p:sp>
        <p:nvSpPr>
          <p:cNvPr id="79" name="Google Shape;79;p15"/>
          <p:cNvSpPr txBox="1"/>
          <p:nvPr/>
        </p:nvSpPr>
        <p:spPr>
          <a:xfrm>
            <a:off x="6144000" y="4866600"/>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dk2"/>
                </a:solidFill>
              </a:rPr>
              <a:t>Public Domain</a:t>
            </a:r>
            <a:endParaRPr sz="6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idx="1" type="body"/>
          </p:nvPr>
        </p:nvSpPr>
        <p:spPr>
          <a:xfrm flipH="1">
            <a:off x="4058700" y="323475"/>
            <a:ext cx="4461900" cy="4245300"/>
          </a:xfrm>
          <a:prstGeom prst="rect">
            <a:avLst/>
          </a:prstGeom>
        </p:spPr>
        <p:txBody>
          <a:bodyPr anchorCtr="0" anchor="t" bIns="91425" lIns="91425" spcFirstLastPara="1" rIns="91425" wrap="square" tIns="91425">
            <a:normAutofit/>
          </a:bodyPr>
          <a:lstStyle/>
          <a:p>
            <a:pPr indent="0" lvl="0" marL="914400" rtl="0" algn="l">
              <a:spcBef>
                <a:spcPts val="0"/>
              </a:spcBef>
              <a:spcAft>
                <a:spcPts val="1200"/>
              </a:spcAft>
              <a:buNone/>
            </a:pPr>
            <a:r>
              <a:rPr lang="en" sz="1900">
                <a:solidFill>
                  <a:schemeClr val="dk1"/>
                </a:solidFill>
              </a:rPr>
              <a:t>"The aim of this sixth checklist of New Zealand birds</a:t>
            </a:r>
            <a:r>
              <a:rPr i="1" lang="en" sz="1900">
                <a:solidFill>
                  <a:schemeClr val="dk1"/>
                </a:solidFill>
              </a:rPr>
              <a:t>, </a:t>
            </a:r>
            <a:r>
              <a:rPr lang="en" sz="1900">
                <a:solidFill>
                  <a:schemeClr val="dk1"/>
                </a:solidFill>
              </a:rPr>
              <a:t>like its predecessors, is to provide information on the </a:t>
            </a:r>
            <a:r>
              <a:rPr b="1" lang="en" sz="1900" u="sng">
                <a:solidFill>
                  <a:schemeClr val="dk1"/>
                </a:solidFill>
              </a:rPr>
              <a:t>nomenclature</a:t>
            </a:r>
            <a:r>
              <a:rPr lang="en" sz="1900">
                <a:solidFill>
                  <a:schemeClr val="dk1"/>
                </a:solidFill>
              </a:rPr>
              <a:t>, taxonomy, classification, distribution (current, historical, and fossil) and status of the birds of the New Zealand region."</a:t>
            </a:r>
            <a:endParaRPr sz="1900">
              <a:solidFill>
                <a:schemeClr val="dk1"/>
              </a:solidFill>
            </a:endParaRPr>
          </a:p>
        </p:txBody>
      </p:sp>
      <p:pic>
        <p:nvPicPr>
          <p:cNvPr id="85" name="Google Shape;85;p16" title="Screenshot 2025-05-31 at 03.45.39.png"/>
          <p:cNvPicPr preferRelativeResize="0"/>
          <p:nvPr/>
        </p:nvPicPr>
        <p:blipFill>
          <a:blip r:embed="rId3">
            <a:alphaModFix/>
          </a:blip>
          <a:stretch>
            <a:fillRect/>
          </a:stretch>
        </p:blipFill>
        <p:spPr>
          <a:xfrm>
            <a:off x="0" y="206629"/>
            <a:ext cx="9144002" cy="3685043"/>
          </a:xfrm>
          <a:prstGeom prst="rect">
            <a:avLst/>
          </a:prstGeom>
          <a:noFill/>
          <a:ln>
            <a:noFill/>
          </a:ln>
        </p:spPr>
      </p:pic>
      <p:sp>
        <p:nvSpPr>
          <p:cNvPr id="86" name="Google Shape;86;p16"/>
          <p:cNvSpPr txBox="1"/>
          <p:nvPr/>
        </p:nvSpPr>
        <p:spPr>
          <a:xfrm>
            <a:off x="6776000" y="4872475"/>
            <a:ext cx="23679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2"/>
                </a:solidFill>
              </a:rPr>
              <a:t>https://www.birdsnz.org.nz/society-publications/checklist/</a:t>
            </a:r>
            <a:endParaRPr sz="600">
              <a:solidFill>
                <a:schemeClr val="dk2"/>
              </a:solidFill>
            </a:endParaRPr>
          </a:p>
        </p:txBody>
      </p:sp>
      <p:pic>
        <p:nvPicPr>
          <p:cNvPr id="87" name="Google Shape;87;p16" title="Screenshot 2025-05-31 at 03.50.13.png"/>
          <p:cNvPicPr preferRelativeResize="0"/>
          <p:nvPr/>
        </p:nvPicPr>
        <p:blipFill>
          <a:blip r:embed="rId4">
            <a:alphaModFix/>
          </a:blip>
          <a:stretch>
            <a:fillRect/>
          </a:stretch>
        </p:blipFill>
        <p:spPr>
          <a:xfrm>
            <a:off x="-37150" y="150791"/>
            <a:ext cx="9143998" cy="3931268"/>
          </a:xfrm>
          <a:prstGeom prst="rect">
            <a:avLst/>
          </a:prstGeom>
          <a:noFill/>
          <a:ln>
            <a:noFill/>
          </a:ln>
        </p:spPr>
      </p:pic>
      <p:sp>
        <p:nvSpPr>
          <p:cNvPr id="88" name="Google Shape;88;p16"/>
          <p:cNvSpPr/>
          <p:nvPr/>
        </p:nvSpPr>
        <p:spPr>
          <a:xfrm>
            <a:off x="5995775" y="146475"/>
            <a:ext cx="30459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9" name="Google Shape;89;p16"/>
          <p:cNvSpPr txBox="1"/>
          <p:nvPr>
            <p:ph type="title"/>
          </p:nvPr>
        </p:nvSpPr>
        <p:spPr>
          <a:xfrm>
            <a:off x="5995775" y="176375"/>
            <a:ext cx="615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Taxonomy</a:t>
            </a:r>
            <a:endParaRPr>
              <a:solidFill>
                <a:schemeClr val="lt1"/>
              </a:solidFill>
            </a:endParaRPr>
          </a:p>
        </p:txBody>
      </p:sp>
      <p:pic>
        <p:nvPicPr>
          <p:cNvPr id="90" name="Google Shape;90;p16" title="Screenshot 2025-05-31 at 03.39.42.png"/>
          <p:cNvPicPr preferRelativeResize="0"/>
          <p:nvPr/>
        </p:nvPicPr>
        <p:blipFill rotWithShape="1">
          <a:blip r:embed="rId5">
            <a:alphaModFix/>
          </a:blip>
          <a:srcRect b="0" l="6220" r="36551" t="47357"/>
          <a:stretch/>
        </p:blipFill>
        <p:spPr>
          <a:xfrm>
            <a:off x="7078825" y="2777575"/>
            <a:ext cx="1987674" cy="2158627"/>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7" title="Screenshot 2025-05-31 at 11.34.49.png"/>
          <p:cNvPicPr preferRelativeResize="0"/>
          <p:nvPr/>
        </p:nvPicPr>
        <p:blipFill>
          <a:blip r:embed="rId3">
            <a:alphaModFix/>
          </a:blip>
          <a:stretch>
            <a:fillRect/>
          </a:stretch>
        </p:blipFill>
        <p:spPr>
          <a:xfrm>
            <a:off x="-51025" y="0"/>
            <a:ext cx="9246049" cy="4952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title="Screenshot 2025-05-31 at 11.34.49.png"/>
          <p:cNvPicPr preferRelativeResize="0"/>
          <p:nvPr/>
        </p:nvPicPr>
        <p:blipFill>
          <a:blip r:embed="rId3">
            <a:alphaModFix/>
          </a:blip>
          <a:stretch>
            <a:fillRect/>
          </a:stretch>
        </p:blipFill>
        <p:spPr>
          <a:xfrm>
            <a:off x="-51025" y="0"/>
            <a:ext cx="9246049" cy="4952601"/>
          </a:xfrm>
          <a:prstGeom prst="rect">
            <a:avLst/>
          </a:prstGeom>
          <a:noFill/>
          <a:ln>
            <a:noFill/>
          </a:ln>
        </p:spPr>
      </p:pic>
      <p:sp>
        <p:nvSpPr>
          <p:cNvPr id="101" name="Google Shape;101;p18"/>
          <p:cNvSpPr/>
          <p:nvPr/>
        </p:nvSpPr>
        <p:spPr>
          <a:xfrm>
            <a:off x="4483875" y="1298900"/>
            <a:ext cx="4353300" cy="3315300"/>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8"/>
          <p:cNvSpPr txBox="1"/>
          <p:nvPr/>
        </p:nvSpPr>
        <p:spPr>
          <a:xfrm>
            <a:off x="4483875" y="1298900"/>
            <a:ext cx="4353300" cy="333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"The Code":</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French and English</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90 Articles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Glossary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Examples (which don't count)</a:t>
            </a:r>
            <a:endParaRPr sz="1800">
              <a:solidFill>
                <a:schemeClr val="dk1"/>
              </a:solidFill>
            </a:endParaRPr>
          </a:p>
          <a:p>
            <a:pPr indent="0" lvl="0" marL="0" rtl="0" algn="l">
              <a:spcBef>
                <a:spcPts val="120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title="Screenshot 2025-05-31 at 22.15.45.png"/>
          <p:cNvPicPr preferRelativeResize="0"/>
          <p:nvPr/>
        </p:nvPicPr>
        <p:blipFill>
          <a:blip r:embed="rId3">
            <a:alphaModFix/>
          </a:blip>
          <a:stretch>
            <a:fillRect/>
          </a:stretch>
        </p:blipFill>
        <p:spPr>
          <a:xfrm>
            <a:off x="-51013" y="0"/>
            <a:ext cx="3568427" cy="5143501"/>
          </a:xfrm>
          <a:prstGeom prst="rect">
            <a:avLst/>
          </a:prstGeom>
          <a:noFill/>
          <a:ln>
            <a:noFill/>
          </a:ln>
        </p:spPr>
      </p:pic>
      <p:sp>
        <p:nvSpPr>
          <p:cNvPr id="108" name="Google Shape;108;p19"/>
          <p:cNvSpPr/>
          <p:nvPr/>
        </p:nvSpPr>
        <p:spPr>
          <a:xfrm>
            <a:off x="3601900" y="146475"/>
            <a:ext cx="54399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9" name="Google Shape;109;p19"/>
          <p:cNvSpPr txBox="1"/>
          <p:nvPr>
            <p:ph type="title"/>
          </p:nvPr>
        </p:nvSpPr>
        <p:spPr>
          <a:xfrm>
            <a:off x="3627125" y="176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3: The beginning</a:t>
            </a:r>
            <a:endParaRPr>
              <a:solidFill>
                <a:schemeClr val="lt1"/>
              </a:solidFill>
            </a:endParaRPr>
          </a:p>
        </p:txBody>
      </p:sp>
      <p:sp>
        <p:nvSpPr>
          <p:cNvPr id="110" name="Google Shape;110;p19"/>
          <p:cNvSpPr txBox="1"/>
          <p:nvPr>
            <p:ph idx="1" type="body"/>
          </p:nvPr>
        </p:nvSpPr>
        <p:spPr>
          <a:xfrm flipH="1">
            <a:off x="3627100" y="1152475"/>
            <a:ext cx="5331900" cy="382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Starts with Linnaeus 1758, on Jan. 1.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Simultaneously the beginning of the use of the Code, and also of the first valid names</a:t>
            </a:r>
            <a:endParaRPr>
              <a:solidFill>
                <a:schemeClr val="dk1"/>
              </a:solidFill>
            </a:endParaRPr>
          </a:p>
        </p:txBody>
      </p:sp>
      <p:pic>
        <p:nvPicPr>
          <p:cNvPr id="111" name="Google Shape;111;p19" title="Screenshot 2025-05-31 at 22.22.41.png"/>
          <p:cNvPicPr preferRelativeResize="0"/>
          <p:nvPr/>
        </p:nvPicPr>
        <p:blipFill>
          <a:blip r:embed="rId4">
            <a:alphaModFix/>
          </a:blip>
          <a:stretch>
            <a:fillRect/>
          </a:stretch>
        </p:blipFill>
        <p:spPr>
          <a:xfrm>
            <a:off x="4043850" y="2319525"/>
            <a:ext cx="4198400" cy="2520799"/>
          </a:xfrm>
          <a:prstGeom prst="rect">
            <a:avLst/>
          </a:prstGeom>
          <a:noFill/>
          <a:ln>
            <a:noFill/>
          </a:ln>
        </p:spPr>
      </p:pic>
      <p:sp>
        <p:nvSpPr>
          <p:cNvPr id="112" name="Google Shape;112;p19"/>
          <p:cNvSpPr txBox="1"/>
          <p:nvPr/>
        </p:nvSpPr>
        <p:spPr>
          <a:xfrm>
            <a:off x="5784000" y="4840325"/>
            <a:ext cx="3360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rPr>
              <a:t>Linnaeus https://www.biodiversitylibrary.org/page/727037#page/3/mode/1up</a:t>
            </a:r>
            <a:br>
              <a:rPr lang="en" sz="600">
                <a:solidFill>
                  <a:schemeClr val="dk1"/>
                </a:solidFill>
              </a:rPr>
            </a:br>
            <a:r>
              <a:rPr lang="en" sz="600">
                <a:solidFill>
                  <a:schemeClr val="dk1"/>
                </a:solidFill>
              </a:rPr>
              <a:t>Gessner: https://archive.org/details/gri_33125010867691/page/214/mode/2up?q=Arquata</a:t>
            </a:r>
            <a:endParaRPr sz="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p:nvPr/>
        </p:nvSpPr>
        <p:spPr>
          <a:xfrm>
            <a:off x="3601900" y="146475"/>
            <a:ext cx="54399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8" name="Google Shape;118;p20"/>
          <p:cNvSpPr txBox="1"/>
          <p:nvPr>
            <p:ph type="title"/>
          </p:nvPr>
        </p:nvSpPr>
        <p:spPr>
          <a:xfrm>
            <a:off x="3627125" y="176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8.2 Disclamation</a:t>
            </a:r>
            <a:endParaRPr>
              <a:solidFill>
                <a:schemeClr val="lt1"/>
              </a:solidFill>
            </a:endParaRPr>
          </a:p>
        </p:txBody>
      </p:sp>
      <p:sp>
        <p:nvSpPr>
          <p:cNvPr id="119" name="Google Shape;11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 work that contains a statement to the effect that it is </a:t>
            </a:r>
            <a:r>
              <a:rPr lang="en" u="sng">
                <a:solidFill>
                  <a:schemeClr val="dk1"/>
                </a:solidFill>
              </a:rPr>
              <a:t>not issued for public</a:t>
            </a:r>
            <a:r>
              <a:rPr lang="en">
                <a:solidFill>
                  <a:schemeClr val="dk1"/>
                </a:solidFill>
              </a:rPr>
              <a:t> and permanent scientific record, or for purposes of zoological nomenclature, is not published within the meaning of the Code."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This presentation is so stated. </a:t>
            </a:r>
            <a:endParaRPr>
              <a:solidFill>
                <a:schemeClr val="dk1"/>
              </a:solidFill>
            </a:endParaRPr>
          </a:p>
        </p:txBody>
      </p:sp>
      <p:pic>
        <p:nvPicPr>
          <p:cNvPr id="120" name="Google Shape;120;p20" title="Screenshot 2025-05-31 at 22.27.25.png"/>
          <p:cNvPicPr preferRelativeResize="0"/>
          <p:nvPr/>
        </p:nvPicPr>
        <p:blipFill>
          <a:blip r:embed="rId3">
            <a:alphaModFix/>
          </a:blip>
          <a:stretch>
            <a:fillRect/>
          </a:stretch>
        </p:blipFill>
        <p:spPr>
          <a:xfrm>
            <a:off x="5468534" y="2571750"/>
            <a:ext cx="3675464" cy="2571751"/>
          </a:xfrm>
          <a:prstGeom prst="rect">
            <a:avLst/>
          </a:prstGeom>
          <a:noFill/>
          <a:ln>
            <a:noFill/>
          </a:ln>
        </p:spPr>
      </p:pic>
      <p:sp>
        <p:nvSpPr>
          <p:cNvPr id="121" name="Google Shape;121;p20"/>
          <p:cNvSpPr txBox="1"/>
          <p:nvPr/>
        </p:nvSpPr>
        <p:spPr>
          <a:xfrm>
            <a:off x="2108525" y="4872600"/>
            <a:ext cx="33600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rPr>
              <a:t>© Jacqui Geux https://www.inaturalist.org/observations/28103314</a:t>
            </a:r>
            <a:endParaRPr sz="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solidFill>
                  <a:schemeClr val="dk1"/>
                </a:solidFill>
              </a:rPr>
              <a:t>Haematopus</a:t>
            </a:r>
            <a:br>
              <a:rPr i="1" lang="en">
                <a:solidFill>
                  <a:schemeClr val="dk1"/>
                </a:solidFill>
              </a:rPr>
            </a:br>
            <a:r>
              <a:rPr i="1" lang="en">
                <a:solidFill>
                  <a:schemeClr val="dk1"/>
                </a:solidFill>
              </a:rPr>
              <a:t>unicolor</a:t>
            </a:r>
            <a:endParaRPr i="1">
              <a:solidFill>
                <a:schemeClr val="dk1"/>
              </a:solidFill>
            </a:endParaRPr>
          </a:p>
          <a:p>
            <a:pPr indent="0" lvl="0" marL="0" rtl="0" algn="l">
              <a:spcBef>
                <a:spcPts val="1200"/>
              </a:spcBef>
              <a:spcAft>
                <a:spcPts val="0"/>
              </a:spcAft>
              <a:buNone/>
            </a:pPr>
            <a:r>
              <a:rPr lang="en">
                <a:solidFill>
                  <a:schemeClr val="dk1"/>
                </a:solidFill>
              </a:rPr>
              <a:t>And not:</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27" name="Google Shape;127;p21"/>
          <p:cNvPicPr preferRelativeResize="0"/>
          <p:nvPr/>
        </p:nvPicPr>
        <p:blipFill rotWithShape="1">
          <a:blip r:embed="rId3">
            <a:alphaModFix/>
          </a:blip>
          <a:srcRect b="4080" l="0" r="15604" t="7984"/>
          <a:stretch/>
        </p:blipFill>
        <p:spPr>
          <a:xfrm>
            <a:off x="2561500" y="0"/>
            <a:ext cx="6582502" cy="5143500"/>
          </a:xfrm>
          <a:prstGeom prst="rect">
            <a:avLst/>
          </a:prstGeom>
          <a:noFill/>
          <a:ln>
            <a:noFill/>
          </a:ln>
        </p:spPr>
      </p:pic>
      <p:sp>
        <p:nvSpPr>
          <p:cNvPr id="128" name="Google Shape;128;p21"/>
          <p:cNvSpPr/>
          <p:nvPr/>
        </p:nvSpPr>
        <p:spPr>
          <a:xfrm>
            <a:off x="216463" y="327450"/>
            <a:ext cx="5439900" cy="572700"/>
          </a:xfrm>
          <a:prstGeom prst="snip2DiagRect">
            <a:avLst>
              <a:gd fmla="val 0" name="adj1"/>
              <a:gd fmla="val 16667" name="adj2"/>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29" name="Google Shape;129;p21"/>
          <p:cNvSpPr txBox="1"/>
          <p:nvPr>
            <p:ph type="title"/>
          </p:nvPr>
        </p:nvSpPr>
        <p:spPr>
          <a:xfrm>
            <a:off x="241688" y="35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Article 11.2 Latin alphabet</a:t>
            </a:r>
            <a:endParaRPr>
              <a:solidFill>
                <a:schemeClr val="lt1"/>
              </a:solidFill>
            </a:endParaRPr>
          </a:p>
        </p:txBody>
      </p:sp>
      <p:pic>
        <p:nvPicPr>
          <p:cNvPr id="130" name="Google Shape;130;p21" title="Screenshot 2025-05-31 at 22.36.13.png"/>
          <p:cNvPicPr preferRelativeResize="0"/>
          <p:nvPr/>
        </p:nvPicPr>
        <p:blipFill>
          <a:blip r:embed="rId4">
            <a:alphaModFix/>
          </a:blip>
          <a:stretch>
            <a:fillRect/>
          </a:stretch>
        </p:blipFill>
        <p:spPr>
          <a:xfrm>
            <a:off x="2806075" y="3324225"/>
            <a:ext cx="3085074" cy="695325"/>
          </a:xfrm>
          <a:prstGeom prst="rect">
            <a:avLst/>
          </a:prstGeom>
          <a:noFill/>
          <a:ln>
            <a:noFill/>
          </a:ln>
        </p:spPr>
      </p:pic>
      <p:sp>
        <p:nvSpPr>
          <p:cNvPr id="131" name="Google Shape;131;p21"/>
          <p:cNvSpPr txBox="1"/>
          <p:nvPr/>
        </p:nvSpPr>
        <p:spPr>
          <a:xfrm>
            <a:off x="6464400" y="4872600"/>
            <a:ext cx="23679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lt1"/>
                </a:solidFill>
              </a:rPr>
              <a:t>© Sebastian Doak https://www.inaturalist.org/photos/107051293</a:t>
            </a:r>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